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  <p:sldMasterId id="2147483672" r:id="rId2"/>
    <p:sldMasterId id="2147483685" r:id="rId3"/>
  </p:sldMasterIdLst>
  <p:notesMasterIdLst>
    <p:notesMasterId r:id="rId39"/>
  </p:notesMasterIdLst>
  <p:sldIdLst>
    <p:sldId id="256" r:id="rId4"/>
    <p:sldId id="282" r:id="rId5"/>
    <p:sldId id="281" r:id="rId6"/>
    <p:sldId id="286" r:id="rId7"/>
    <p:sldId id="287" r:id="rId8"/>
    <p:sldId id="303" r:id="rId9"/>
    <p:sldId id="263" r:id="rId10"/>
    <p:sldId id="266" r:id="rId11"/>
    <p:sldId id="290" r:id="rId12"/>
    <p:sldId id="291" r:id="rId13"/>
    <p:sldId id="292" r:id="rId14"/>
    <p:sldId id="293" r:id="rId15"/>
    <p:sldId id="294" r:id="rId16"/>
    <p:sldId id="295" r:id="rId17"/>
    <p:sldId id="296" r:id="rId18"/>
    <p:sldId id="297" r:id="rId19"/>
    <p:sldId id="298" r:id="rId20"/>
    <p:sldId id="302" r:id="rId21"/>
    <p:sldId id="299" r:id="rId22"/>
    <p:sldId id="300" r:id="rId23"/>
    <p:sldId id="301" r:id="rId24"/>
    <p:sldId id="304" r:id="rId25"/>
    <p:sldId id="305" r:id="rId26"/>
    <p:sldId id="307" r:id="rId27"/>
    <p:sldId id="309" r:id="rId28"/>
    <p:sldId id="308" r:id="rId29"/>
    <p:sldId id="311" r:id="rId30"/>
    <p:sldId id="318" r:id="rId31"/>
    <p:sldId id="317" r:id="rId32"/>
    <p:sldId id="319" r:id="rId33"/>
    <p:sldId id="312" r:id="rId34"/>
    <p:sldId id="313" r:id="rId35"/>
    <p:sldId id="314" r:id="rId36"/>
    <p:sldId id="315" r:id="rId37"/>
    <p:sldId id="260" r:id="rId38"/>
  </p:sldIdLst>
  <p:sldSz cx="12192000" cy="6858000"/>
  <p:notesSz cx="6858000" cy="9144000"/>
  <p:embeddedFontLst>
    <p:embeddedFont>
      <p:font typeface="Noto Sans KR Black" panose="020B0600000101010101" charset="-127"/>
      <p:bold r:id="rId40"/>
    </p:embeddedFont>
    <p:embeddedFont>
      <p:font typeface="Noto Sans KR Medium" panose="020B0600000101010101" charset="-127"/>
      <p:regular r:id="rId41"/>
    </p:embeddedFon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Calibri Light" panose="020F0302020204030204" pitchFamily="34" charset="0"/>
      <p:regular r:id="rId46"/>
      <p:italic r:id="rId47"/>
    </p:embeddedFont>
    <p:embeddedFont>
      <p:font typeface="맑은 고딕" panose="020B0503020000020004" pitchFamily="50" charset="-127"/>
      <p:regular r:id="rId48"/>
      <p:bold r:id="rId4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1D49"/>
    <a:srgbClr val="A3B5EF"/>
    <a:srgbClr val="BECBF4"/>
    <a:srgbClr val="D7E0F1"/>
    <a:srgbClr val="B8C1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27" autoAdjust="0"/>
    <p:restoredTop sz="87004" autoAdjust="0"/>
  </p:normalViewPr>
  <p:slideViewPr>
    <p:cSldViewPr snapToGrid="0">
      <p:cViewPr varScale="1">
        <p:scale>
          <a:sx n="84" d="100"/>
          <a:sy n="84" d="100"/>
        </p:scale>
        <p:origin x="96" y="5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10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font" Target="fonts/font5.fntdata"/><Relationship Id="rId52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8" Type="http://schemas.openxmlformats.org/officeDocument/2006/relationships/slide" Target="slides/slide5.xml"/><Relationship Id="rId5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2FF053-A421-4D77-B4F2-D172A34AF00B}" type="datetimeFigureOut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9DEDF2-1073-4B5C-A8D1-3C1BD18CB4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936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제목 템플릿 </a:t>
            </a: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93" name="Google Shape;93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ko-KR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88750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42731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74798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0621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09959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69321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53562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57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55968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43235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여름방학 프로젝트 정확하게 뭘 </a:t>
            </a:r>
            <a:r>
              <a:rPr lang="ko-KR" altLang="en-US" dirty="0" err="1"/>
              <a:t>써야하는지</a:t>
            </a:r>
            <a:r>
              <a:rPr lang="ko-KR" altLang="en-US" dirty="0"/>
              <a:t> 모르겠음 </a:t>
            </a:r>
            <a:r>
              <a:rPr lang="en-US" altLang="ko-KR" dirty="0"/>
              <a:t>(</a:t>
            </a:r>
            <a:r>
              <a:rPr lang="ko-KR" altLang="en-US" dirty="0"/>
              <a:t>수정 요망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10421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47485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91208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95407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29341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60747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88582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790436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769984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194629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8513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293891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786532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814494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97670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546562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92777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72568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373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33074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0669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45122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FA94146-467F-45F7-A649-15DE53AF8682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6943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69B6B-FA91-4C79-9078-1363CA6836D9}" type="datetimeFigureOut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BDB0F-EA14-44DF-A040-DC92F629F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897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69B6B-FA91-4C79-9078-1363CA6836D9}" type="datetimeFigureOut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BDB0F-EA14-44DF-A040-DC92F629F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6032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69B6B-FA91-4C79-9078-1363CA6836D9}" type="datetimeFigureOut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BDB0F-EA14-44DF-A040-DC92F629F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8882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빈 화면" type="blank">
  <p:cSld name="1_빈 화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0"/>
          <p:cNvSpPr txBox="1"/>
          <p:nvPr/>
        </p:nvSpPr>
        <p:spPr>
          <a:xfrm>
            <a:off x="9990758" y="6575907"/>
            <a:ext cx="2198039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ⓒSaebyeol Yu. Saebyeol’s PowerPoint</a:t>
            </a:r>
            <a:endParaRPr sz="9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8381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>
  <p:cSld name="빈 화면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1"/>
          <p:cNvSpPr txBox="1"/>
          <p:nvPr/>
        </p:nvSpPr>
        <p:spPr>
          <a:xfrm>
            <a:off x="9990758" y="6575907"/>
            <a:ext cx="2198039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ⓒSaebyeol Yu. Saebyeol’s PowerPoint</a:t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0890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제목 슬라이드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8" name="Google Shape;28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9292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제목 및 내용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0010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구역 머리글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109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콘텐츠 2개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69057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비교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2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2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5" name="Google Shape;55;p2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40517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제목만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51858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69B6B-FA91-4C79-9078-1363CA6836D9}" type="datetimeFigureOut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BDB0F-EA14-44DF-A040-DC92F629F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750518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캡션 있는 콘텐츠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7" name="Google Shape;67;p2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" name="Google Shape;68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42751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캡션 있는 그림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2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5" name="Google Shape;75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2004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제목 및 세로 텍스트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6291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세로 제목 및 텍스트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7434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420283"/>
            <a:ext cx="5181600" cy="9800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2590800"/>
            <a:ext cx="4267200" cy="1168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048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09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144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19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5240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828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1337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4385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62384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4628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1542" y="2937934"/>
            <a:ext cx="5181600" cy="908050"/>
          </a:xfrm>
        </p:spPr>
        <p:txBody>
          <a:bodyPr anchor="t"/>
          <a:lstStyle>
            <a:lvl1pPr algn="l">
              <a:defRPr sz="2667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1542" y="1937809"/>
            <a:ext cx="5181600" cy="1000125"/>
          </a:xfrm>
        </p:spPr>
        <p:txBody>
          <a:bodyPr anchor="b"/>
          <a:lstStyle>
            <a:lvl1pPr marL="0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9471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066800"/>
            <a:ext cx="2692400" cy="3017309"/>
          </a:xfrm>
        </p:spPr>
        <p:txBody>
          <a:bodyPr/>
          <a:lstStyle>
            <a:lvl1pPr>
              <a:defRPr sz="1867"/>
            </a:lvl1pPr>
            <a:lvl2pPr>
              <a:defRPr sz="1600"/>
            </a:lvl2pPr>
            <a:lvl3pPr>
              <a:defRPr sz="1333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98800" y="1066800"/>
            <a:ext cx="2692400" cy="3017309"/>
          </a:xfrm>
        </p:spPr>
        <p:txBody>
          <a:bodyPr/>
          <a:lstStyle>
            <a:lvl1pPr>
              <a:defRPr sz="1867"/>
            </a:lvl1pPr>
            <a:lvl2pPr>
              <a:defRPr sz="1600"/>
            </a:lvl2pPr>
            <a:lvl3pPr>
              <a:defRPr sz="1333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85351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23409"/>
            <a:ext cx="2693459" cy="42650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449917"/>
            <a:ext cx="2693459" cy="2634192"/>
          </a:xfrm>
        </p:spPr>
        <p:txBody>
          <a:bodyPr/>
          <a:lstStyle>
            <a:lvl1pPr>
              <a:defRPr sz="1600"/>
            </a:lvl1pPr>
            <a:lvl2pPr>
              <a:defRPr sz="1333"/>
            </a:lvl2pPr>
            <a:lvl3pPr>
              <a:defRPr sz="120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96684" y="1023409"/>
            <a:ext cx="2694517" cy="42650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096684" y="1449917"/>
            <a:ext cx="2694517" cy="2634192"/>
          </a:xfrm>
        </p:spPr>
        <p:txBody>
          <a:bodyPr/>
          <a:lstStyle>
            <a:lvl1pPr>
              <a:defRPr sz="1600"/>
            </a:lvl1pPr>
            <a:lvl2pPr>
              <a:defRPr sz="1333"/>
            </a:lvl2pPr>
            <a:lvl3pPr>
              <a:defRPr sz="120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5356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719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69B6B-FA91-4C79-9078-1363CA6836D9}" type="datetimeFigureOut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BDB0F-EA14-44DF-A040-DC92F629F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37983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99921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82033"/>
            <a:ext cx="2005542" cy="774700"/>
          </a:xfrm>
        </p:spPr>
        <p:txBody>
          <a:bodyPr anchor="b"/>
          <a:lstStyle>
            <a:lvl1pPr algn="l">
              <a:defRPr sz="133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3367" y="182034"/>
            <a:ext cx="3407833" cy="3902075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956734"/>
            <a:ext cx="2005542" cy="3127375"/>
          </a:xfrm>
        </p:spPr>
        <p:txBody>
          <a:bodyPr/>
          <a:lstStyle>
            <a:lvl1pPr marL="0" indent="0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56639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4859" y="3200400"/>
            <a:ext cx="3657600" cy="377825"/>
          </a:xfrm>
        </p:spPr>
        <p:txBody>
          <a:bodyPr anchor="b"/>
          <a:lstStyle>
            <a:lvl1pPr algn="l">
              <a:defRPr sz="133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94859" y="408517"/>
            <a:ext cx="3657600" cy="2743200"/>
          </a:xfrm>
        </p:spPr>
        <p:txBody>
          <a:bodyPr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4859" y="3578225"/>
            <a:ext cx="3657600" cy="536575"/>
          </a:xfrm>
        </p:spPr>
        <p:txBody>
          <a:bodyPr/>
          <a:lstStyle>
            <a:lvl1pPr marL="0" indent="0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9321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72226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419600" y="183092"/>
            <a:ext cx="1371600" cy="39010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183092"/>
            <a:ext cx="4013200" cy="39010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43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69B6B-FA91-4C79-9078-1363CA6836D9}" type="datetimeFigureOut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BDB0F-EA14-44DF-A040-DC92F629F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2971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69B6B-FA91-4C79-9078-1363CA6836D9}" type="datetimeFigureOut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BDB0F-EA14-44DF-A040-DC92F629F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6335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69B6B-FA91-4C79-9078-1363CA6836D9}" type="datetimeFigureOut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BDB0F-EA14-44DF-A040-DC92F629F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0946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69B6B-FA91-4C79-9078-1363CA6836D9}" type="datetimeFigureOut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BDB0F-EA14-44DF-A040-DC92F629F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3793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69B6B-FA91-4C79-9078-1363CA6836D9}" type="datetimeFigureOut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BDB0F-EA14-44DF-A040-DC92F629F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8243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69B6B-FA91-4C79-9078-1363CA6836D9}" type="datetimeFigureOut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BDB0F-EA14-44DF-A040-DC92F629F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6667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469B6B-FA91-4C79-9078-1363CA6836D9}" type="datetimeFigureOut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BDB0F-EA14-44DF-A040-DC92F629F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8364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249690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066800"/>
            <a:ext cx="5486400" cy="3017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4800" y="4237567"/>
            <a:ext cx="1422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82800" y="4237567"/>
            <a:ext cx="1930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68800" y="4237567"/>
            <a:ext cx="1422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074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ctr" defTabSz="609630" rtl="0" eaLnBrk="1" latinLnBrk="0" hangingPunct="1"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11" indent="-228611" algn="l" defTabSz="609630" rtl="0" eaLnBrk="1" latinLnBrk="0" hangingPunct="1">
        <a:spcBef>
          <a:spcPct val="20000"/>
        </a:spcBef>
        <a:buFont typeface="Arial" pitchFamily="34" charset="0"/>
        <a:buChar char="�"/>
        <a:defRPr sz="2133" kern="1200">
          <a:solidFill>
            <a:schemeClr val="tx1"/>
          </a:solidFill>
          <a:latin typeface="+mn-lt"/>
          <a:ea typeface="+mn-ea"/>
          <a:cs typeface="+mn-cs"/>
        </a:defRPr>
      </a:lvl1pPr>
      <a:lvl2pPr marL="495325" indent="-190510" algn="l" defTabSz="609630" rtl="0" eaLnBrk="1" latinLnBrk="0" hangingPunct="1">
        <a:spcBef>
          <a:spcPct val="20000"/>
        </a:spcBef>
        <a:buFont typeface="Arial" pitchFamily="34" charset="0"/>
        <a:buChar char="�"/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spcBef>
          <a:spcPct val="20000"/>
        </a:spcBef>
        <a:buFont typeface="Arial" pitchFamily="34" charset="0"/>
        <a:buChar char="�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spcBef>
          <a:spcPct val="20000"/>
        </a:spcBef>
        <a:buFont typeface="Arial" pitchFamily="34" charset="0"/>
        <a:buChar char="�"/>
        <a:defRPr sz="1333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spcBef>
          <a:spcPct val="20000"/>
        </a:spcBef>
        <a:buFont typeface="Arial" pitchFamily="34" charset="0"/>
        <a:buChar char="�"/>
        <a:defRPr sz="1333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spcBef>
          <a:spcPct val="20000"/>
        </a:spcBef>
        <a:buFont typeface="Arial" pitchFamily="34" charset="0"/>
        <a:buChar char="�"/>
        <a:defRPr sz="1333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spcBef>
          <a:spcPct val="20000"/>
        </a:spcBef>
        <a:buFont typeface="Arial" pitchFamily="34" charset="0"/>
        <a:buChar char="�"/>
        <a:defRPr sz="1333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spcBef>
          <a:spcPct val="20000"/>
        </a:spcBef>
        <a:buFont typeface="Arial" pitchFamily="34" charset="0"/>
        <a:buChar char="�"/>
        <a:defRPr sz="1333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spcBef>
          <a:spcPct val="20000"/>
        </a:spcBef>
        <a:buFont typeface="Arial" pitchFamily="34" charset="0"/>
        <a:buChar char="�"/>
        <a:defRPr sz="13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png"/><Relationship Id="rId7" Type="http://schemas.openxmlformats.org/officeDocument/2006/relationships/hyperlink" Target="https://github.com/aza1200/Kaggle/blob/main/Bike%20Sharing%20Demand/4_linear_solve.ipynb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hyperlink" Target="https://github.com/aza1200/Kaggle/blob/main/Bike%20Sharing%20Demand/5_ridge_solve.ipynb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2.png"/><Relationship Id="rId7" Type="http://schemas.openxmlformats.org/officeDocument/2006/relationships/hyperlink" Target="https://github.com/aza1200/Kaggle/blob/main/Bike%20Sharing%20Demand/6_lasso_solve.ipynb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.png"/><Relationship Id="rId7" Type="http://schemas.openxmlformats.org/officeDocument/2006/relationships/hyperlink" Target="https://github.com/aza1200/Kaggle/blob/main/Bike%20Sharing%20Demand/7_forest_solve.ipynb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2.png"/><Relationship Id="rId7" Type="http://schemas.openxmlformats.org/officeDocument/2006/relationships/hyperlink" Target="https://github.com/aza1200/Kaggle/blob/main/Bike%20Sharing%20Demand/8_submission.ipynb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BaekKyunShin/musthave_mldl_problem_solving_strategy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github.com/aza1200/Kaggle/blob/main/Bike%20Sharing%20Demand/3_visualization.ipynb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funmi.tistory.com/1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angeloyeo.github.io/2020/01/10/CLT_proof.html#%ED%99%95%EB%A5%A0-%EB%B3%80%EC%88%98%EC%9D%98-%ED%95%A9%EA%B3%BC-%ED%99%95%EB%A5%A0-%EB%B0%80%EB%8F%84%ED%95%A8%EC%88%98%EC%9D%98-convolution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hyperlink" Target="https://ko.wikipedia.org/wiki/%EC%98%A4%EC%9D%BC%EB%9F%AC_%EA%B3%B5%EC%8B%9D" TargetMode="Externa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hyperlink" Target="https://hsm-edu.tistory.com/1266" TargetMode="External"/><Relationship Id="rId4" Type="http://schemas.openxmlformats.org/officeDocument/2006/relationships/image" Target="../media/image3.png"/><Relationship Id="rId9" Type="http://schemas.openxmlformats.org/officeDocument/2006/relationships/hyperlink" Target="https://j1w2k3.tistory.com/298" TargetMode="Externa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png"/><Relationship Id="rId7" Type="http://schemas.openxmlformats.org/officeDocument/2006/relationships/hyperlink" Target="https://ahnjg.tistory.com/90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hyperlink" Target="https://github.com/aza1200/Kaggle/blob/main/Bike%20Sharing%20Demand/RMSLE.ipynb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datascienceschool.net/03%20machine%20learning/04.02%20%EC%84%A0%ED%98%95%ED%9A%8C%EA%B7%80%EB%B6%84%EC%84%9D%EC%9D%98%20%EA%B8%B0%EC%B4%88.html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aza1200/Kaggle/blob/main/Bike%20Sharing%20Demand/theory/linear_regression.ipynb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hyperlink" Target="https://capitalbikeshare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aytekin.tistory.com/47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hyperlink" Target="https://github.com/aza1200/Kaggle/blob/main/Bike%20Sharing%20Demand/1_download.ipynb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D49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"/>
          <p:cNvSpPr txBox="1"/>
          <p:nvPr/>
        </p:nvSpPr>
        <p:spPr>
          <a:xfrm>
            <a:off x="2916861" y="3780299"/>
            <a:ext cx="6301725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28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Hanyang</a:t>
            </a:r>
            <a:r>
              <a:rPr kumimoji="0" lang="en-US" altLang="ko-KR" sz="2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 Artificial</a:t>
            </a:r>
            <a:r>
              <a:rPr kumimoji="0" lang="ko-KR" alt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 </a:t>
            </a:r>
            <a:r>
              <a:rPr kumimoji="0" lang="en-US" altLang="ko-KR" sz="2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Intelligence Group</a:t>
            </a: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6" name="Google Shape;96;p1"/>
          <p:cNvCxnSpPr/>
          <p:nvPr/>
        </p:nvCxnSpPr>
        <p:spPr>
          <a:xfrm>
            <a:off x="2860826" y="3673455"/>
            <a:ext cx="6413797" cy="0"/>
          </a:xfrm>
          <a:prstGeom prst="straightConnector1">
            <a:avLst/>
          </a:prstGeom>
          <a:noFill/>
          <a:ln w="9525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97" name="Google Shape;97;p1" descr="인공 지능 윤곽선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159" y="4860988"/>
            <a:ext cx="1450769" cy="1450769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"/>
          <p:cNvSpPr txBox="1"/>
          <p:nvPr/>
        </p:nvSpPr>
        <p:spPr>
          <a:xfrm>
            <a:off x="1478960" y="4349686"/>
            <a:ext cx="42191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?</a:t>
            </a:r>
            <a:endParaRPr kumimoji="0" sz="4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"/>
          <p:cNvSpPr txBox="1"/>
          <p:nvPr/>
        </p:nvSpPr>
        <p:spPr>
          <a:xfrm>
            <a:off x="1900870" y="4622835"/>
            <a:ext cx="42191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ko-KR" sz="4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?</a:t>
            </a:r>
            <a:endParaRPr kumimoji="0" sz="4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95;p1">
            <a:extLst>
              <a:ext uri="{FF2B5EF4-FFF2-40B4-BE49-F238E27FC236}">
                <a16:creationId xmlns:a16="http://schemas.microsoft.com/office/drawing/2014/main" id="{A7765199-9E31-1703-1DD0-19608435E7FC}"/>
              </a:ext>
            </a:extLst>
          </p:cNvPr>
          <p:cNvSpPr txBox="1"/>
          <p:nvPr/>
        </p:nvSpPr>
        <p:spPr>
          <a:xfrm>
            <a:off x="2472634" y="2505711"/>
            <a:ext cx="7190178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Bike</a:t>
            </a:r>
            <a:r>
              <a:rPr kumimoji="0" lang="ko-KR" altLang="en-US" sz="5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 </a:t>
            </a:r>
            <a:r>
              <a:rPr kumimoji="0" lang="en-US" altLang="ko-KR" sz="5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shar</a:t>
            </a:r>
            <a:r>
              <a:rPr lang="en-US" altLang="ko-KR" sz="5400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ing demand</a:t>
            </a:r>
            <a:endParaRPr kumimoji="0" sz="5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3753820" y="771203"/>
            <a:ext cx="47468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2-(4) WindSpeed  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피처 제거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EAD0958-7987-0A76-A0AE-6D71165B99A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47620" r="47287"/>
          <a:stretch/>
        </p:blipFill>
        <p:spPr>
          <a:xfrm>
            <a:off x="786225" y="1708754"/>
            <a:ext cx="4994108" cy="3939058"/>
          </a:xfrm>
          <a:prstGeom prst="rect">
            <a:avLst/>
          </a:prstGeom>
        </p:spPr>
      </p:pic>
      <p:sp>
        <p:nvSpPr>
          <p:cNvPr id="14" name="제목 15">
            <a:extLst>
              <a:ext uri="{FF2B5EF4-FFF2-40B4-BE49-F238E27FC236}">
                <a16:creationId xmlns:a16="http://schemas.microsoft.com/office/drawing/2014/main" id="{C0700638-2B40-2B89-9C66-AC02ECE2A7C9}"/>
              </a:ext>
            </a:extLst>
          </p:cNvPr>
          <p:cNvSpPr txBox="1">
            <a:spLocks/>
          </p:cNvSpPr>
          <p:nvPr/>
        </p:nvSpPr>
        <p:spPr>
          <a:xfrm>
            <a:off x="5988329" y="1708754"/>
            <a:ext cx="5547099" cy="4378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914400">
              <a:lnSpc>
                <a:spcPct val="150000"/>
              </a:lnSpc>
            </a:pPr>
            <a:endParaRPr lang="en-US" altLang="ko-KR" sz="24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sz="2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0. </a:t>
            </a:r>
            <a:r>
              <a:rPr lang="ko-KR" altLang="en-US" sz="2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먼가 바람이 약할수록 많을것 같음</a:t>
            </a:r>
            <a:endParaRPr lang="en-US" altLang="ko-KR" sz="24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sz="2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1. WindSpeed 0 </a:t>
            </a:r>
            <a:r>
              <a:rPr lang="ko-KR" altLang="en-US" sz="2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인 데이터 많음</a:t>
            </a:r>
            <a:endParaRPr lang="en-US" altLang="ko-KR" sz="24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sz="2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- </a:t>
            </a:r>
            <a:r>
              <a:rPr lang="ko-KR" altLang="en-US" sz="2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실제 </a:t>
            </a:r>
            <a:r>
              <a:rPr lang="en-US" altLang="ko-KR" sz="2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0</a:t>
            </a:r>
            <a:r>
              <a:rPr lang="ko-KR" altLang="en-US" sz="2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이 아니라 오류일 가능성 ↑</a:t>
            </a:r>
            <a:endParaRPr lang="en-US" altLang="ko-KR" sz="24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sz="2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2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결측값은 다른데이터로 대체 하거나 </a:t>
            </a:r>
            <a:endParaRPr lang="en-US" altLang="ko-KR" sz="24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sz="2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 WindSpeed </a:t>
            </a:r>
            <a:r>
              <a:rPr lang="ko-KR" altLang="en-US" sz="2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피처 제거 하는게 좋음</a:t>
            </a:r>
            <a:endParaRPr lang="en-US" altLang="ko-KR" sz="24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ctr" defTabSz="914400">
              <a:buAutoNum type="arabicPeriod"/>
            </a:pPr>
            <a:endParaRPr lang="en-US" altLang="ko-KR" sz="2000" kern="0">
              <a:latin typeface="+mn-ea"/>
              <a:ea typeface="+mn-ea"/>
            </a:endParaRPr>
          </a:p>
          <a:p>
            <a:pPr marL="457200" indent="-457200" algn="ctr" defTabSz="914400">
              <a:buAutoNum type="arabicPeriod"/>
            </a:pPr>
            <a:endParaRPr lang="en-US" altLang="ko-KR" sz="2000" kern="0">
              <a:latin typeface="+mn-ea"/>
              <a:ea typeface="+mn-ea"/>
            </a:endParaRPr>
          </a:p>
          <a:p>
            <a:pPr marL="457200" indent="-457200" algn="ctr" defTabSz="914400">
              <a:buAutoNum type="arabicPeriod"/>
            </a:pPr>
            <a:endParaRPr lang="ko-KR" altLang="en-US" sz="2000" kern="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7920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3753820" y="771203"/>
            <a:ext cx="47468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2-(4) WindSpeed  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피처 제거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ED9C80C-F45F-1D46-4834-AC1D2C371F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8037" y="1294423"/>
            <a:ext cx="5003796" cy="523321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0FCB89E1-A468-5C9B-7B6D-098811703ED0}"/>
              </a:ext>
            </a:extLst>
          </p:cNvPr>
          <p:cNvSpPr/>
          <p:nvPr/>
        </p:nvSpPr>
        <p:spPr>
          <a:xfrm>
            <a:off x="138896" y="5307975"/>
            <a:ext cx="5717894" cy="131274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제목 15">
            <a:extLst>
              <a:ext uri="{FF2B5EF4-FFF2-40B4-BE49-F238E27FC236}">
                <a16:creationId xmlns:a16="http://schemas.microsoft.com/office/drawing/2014/main" id="{69528920-1DEF-6F8B-68F9-A1790E4C63DD}"/>
              </a:ext>
            </a:extLst>
          </p:cNvPr>
          <p:cNvSpPr txBox="1">
            <a:spLocks/>
          </p:cNvSpPr>
          <p:nvPr/>
        </p:nvSpPr>
        <p:spPr>
          <a:xfrm>
            <a:off x="6096000" y="933250"/>
            <a:ext cx="5003796" cy="3131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914400">
              <a:lnSpc>
                <a:spcPct val="150000"/>
              </a:lnSpc>
            </a:pPr>
            <a:r>
              <a:rPr lang="en-US" altLang="ko-KR" sz="16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(5</a:t>
            </a:r>
            <a:r>
              <a:rPr lang="ko-KR" altLang="en-US" sz="16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단원에서 부연설명 예정</a:t>
            </a:r>
            <a:r>
              <a:rPr lang="en-US" altLang="ko-KR" sz="16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defTabSz="914400">
              <a:lnSpc>
                <a:spcPct val="150000"/>
              </a:lnSpc>
            </a:pPr>
            <a:r>
              <a:rPr lang="en-US" altLang="ko-KR" sz="2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0. </a:t>
            </a:r>
            <a:r>
              <a:rPr lang="ko-KR" altLang="en-US" sz="2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피어슨 상관계수로 표현한거임</a:t>
            </a:r>
            <a:endParaRPr lang="en-US" altLang="ko-KR" sz="24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sz="2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8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8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양수</a:t>
            </a:r>
            <a:r>
              <a:rPr lang="en-US" altLang="ko-KR" sz="18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8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양의 상관관계</a:t>
            </a:r>
            <a:endParaRPr lang="en-US" altLang="ko-KR" sz="18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sz="18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- </a:t>
            </a:r>
            <a:r>
              <a:rPr lang="ko-KR" altLang="en-US" sz="18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음수</a:t>
            </a:r>
            <a:r>
              <a:rPr lang="en-US" altLang="ko-KR" sz="18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8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음의 상관관계</a:t>
            </a:r>
            <a:endParaRPr lang="en-US" altLang="ko-KR" sz="18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sz="18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- 0</a:t>
            </a:r>
            <a:r>
              <a:rPr lang="ko-KR" altLang="en-US" sz="18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에 가까울수록 상관관계 ↓</a:t>
            </a:r>
            <a:endParaRPr lang="en-US" altLang="ko-KR" sz="2000" kern="0">
              <a:latin typeface="+mn-ea"/>
              <a:ea typeface="+mn-ea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E44F1B5-E0F1-8164-E634-CF2E253BEB0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51322" r="39630"/>
          <a:stretch/>
        </p:blipFill>
        <p:spPr>
          <a:xfrm>
            <a:off x="6180224" y="4154654"/>
            <a:ext cx="4835347" cy="1364601"/>
          </a:xfrm>
          <a:prstGeom prst="rect">
            <a:avLst/>
          </a:prstGeom>
        </p:spPr>
      </p:pic>
      <p:sp>
        <p:nvSpPr>
          <p:cNvPr id="16" name="말풍선: 타원형 15">
            <a:extLst>
              <a:ext uri="{FF2B5EF4-FFF2-40B4-BE49-F238E27FC236}">
                <a16:creationId xmlns:a16="http://schemas.microsoft.com/office/drawing/2014/main" id="{06CB1A77-30C6-A78B-5EF5-96A29C33B282}"/>
              </a:ext>
            </a:extLst>
          </p:cNvPr>
          <p:cNvSpPr/>
          <p:nvPr/>
        </p:nvSpPr>
        <p:spPr>
          <a:xfrm>
            <a:off x="9802738" y="3414887"/>
            <a:ext cx="1721225" cy="496143"/>
          </a:xfrm>
          <a:prstGeom prst="wedgeEllipseCallout">
            <a:avLst>
              <a:gd name="adj1" fmla="val -44333"/>
              <a:gd name="adj2" fmla="val 6507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200">
              <a:solidFill>
                <a:schemeClr val="tx1"/>
              </a:solidFill>
            </a:endParaRPr>
          </a:p>
          <a:p>
            <a:pPr algn="ctr"/>
            <a:endParaRPr lang="en-US" altLang="ko-KR" sz="1200">
              <a:solidFill>
                <a:schemeClr val="tx1"/>
              </a:solidFill>
            </a:endParaRPr>
          </a:p>
          <a:p>
            <a:pPr algn="ctr"/>
            <a:r>
              <a:rPr lang="ko-KR" altLang="en-US" sz="1200">
                <a:solidFill>
                  <a:schemeClr val="tx1"/>
                </a:solidFill>
              </a:rPr>
              <a:t>자세한 설명은 뒤에 참조</a:t>
            </a:r>
          </a:p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044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3753820" y="771203"/>
            <a:ext cx="5367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2-(5)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 기타 데이터 분석 </a:t>
            </a: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– 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박스 플롯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0692294-5100-9E82-57C8-17EC4592BFC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3651" y="1467326"/>
            <a:ext cx="5431285" cy="5028723"/>
          </a:xfrm>
          <a:prstGeom prst="rect">
            <a:avLst/>
          </a:prstGeom>
        </p:spPr>
      </p:pic>
      <p:grpSp>
        <p:nvGrpSpPr>
          <p:cNvPr id="996" name="그룹 995">
            <a:extLst>
              <a:ext uri="{FF2B5EF4-FFF2-40B4-BE49-F238E27FC236}">
                <a16:creationId xmlns:a16="http://schemas.microsoft.com/office/drawing/2014/main" id="{60CF3D2E-5397-9B8A-B2A3-B05732787DE0}"/>
              </a:ext>
            </a:extLst>
          </p:cNvPr>
          <p:cNvGrpSpPr/>
          <p:nvPr/>
        </p:nvGrpSpPr>
        <p:grpSpPr>
          <a:xfrm>
            <a:off x="7151724" y="1552930"/>
            <a:ext cx="1176688" cy="4720506"/>
            <a:chOff x="6645885" y="1552930"/>
            <a:chExt cx="1176688" cy="4720506"/>
          </a:xfrm>
        </p:grpSpPr>
        <p:sp>
          <p:nvSpPr>
            <p:cNvPr id="993" name="양쪽 중괄호 992">
              <a:extLst>
                <a:ext uri="{FF2B5EF4-FFF2-40B4-BE49-F238E27FC236}">
                  <a16:creationId xmlns:a16="http://schemas.microsoft.com/office/drawing/2014/main" id="{22C7C81C-BB4F-0E7B-0D08-F0AB7E5B25B1}"/>
                </a:ext>
              </a:extLst>
            </p:cNvPr>
            <p:cNvSpPr/>
            <p:nvPr/>
          </p:nvSpPr>
          <p:spPr>
            <a:xfrm>
              <a:off x="6645885" y="3411977"/>
              <a:ext cx="724440" cy="821987"/>
            </a:xfrm>
            <a:prstGeom prst="bracePair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94" name="그룹 993">
              <a:extLst>
                <a:ext uri="{FF2B5EF4-FFF2-40B4-BE49-F238E27FC236}">
                  <a16:creationId xmlns:a16="http://schemas.microsoft.com/office/drawing/2014/main" id="{9F604B96-7A8A-2961-8B2E-837B17DEEFDE}"/>
                </a:ext>
              </a:extLst>
            </p:cNvPr>
            <p:cNvGrpSpPr/>
            <p:nvPr/>
          </p:nvGrpSpPr>
          <p:grpSpPr>
            <a:xfrm>
              <a:off x="6902088" y="1552930"/>
              <a:ext cx="920485" cy="4720506"/>
              <a:chOff x="6367066" y="1582113"/>
              <a:chExt cx="920485" cy="4720506"/>
            </a:xfrm>
          </p:grpSpPr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829F92D7-9C8E-A2D7-610D-79D7F0AB199D}"/>
                  </a:ext>
                </a:extLst>
              </p:cNvPr>
              <p:cNvGrpSpPr/>
              <p:nvPr/>
            </p:nvGrpSpPr>
            <p:grpSpPr>
              <a:xfrm>
                <a:off x="6367066" y="2217906"/>
                <a:ext cx="920485" cy="2976663"/>
                <a:chOff x="6307159" y="1896894"/>
                <a:chExt cx="920485" cy="2976663"/>
              </a:xfrm>
            </p:grpSpPr>
            <p:cxnSp>
              <p:nvCxnSpPr>
                <p:cNvPr id="14" name="직선 연결선 13">
                  <a:extLst>
                    <a:ext uri="{FF2B5EF4-FFF2-40B4-BE49-F238E27FC236}">
                      <a16:creationId xmlns:a16="http://schemas.microsoft.com/office/drawing/2014/main" id="{66739E18-0BC4-119C-8F24-88B094AA4156}"/>
                    </a:ext>
                  </a:extLst>
                </p:cNvPr>
                <p:cNvCxnSpPr/>
                <p:nvPr/>
              </p:nvCxnSpPr>
              <p:spPr>
                <a:xfrm>
                  <a:off x="6330801" y="1896894"/>
                  <a:ext cx="896843" cy="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직선 연결선 15">
                  <a:extLst>
                    <a:ext uri="{FF2B5EF4-FFF2-40B4-BE49-F238E27FC236}">
                      <a16:creationId xmlns:a16="http://schemas.microsoft.com/office/drawing/2014/main" id="{4387F6DC-2DDD-1BA8-8BE9-CC950915A53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55581" y="1896894"/>
                  <a:ext cx="0" cy="95331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20" name="직사각형 19">
                  <a:extLst>
                    <a:ext uri="{FF2B5EF4-FFF2-40B4-BE49-F238E27FC236}">
                      <a16:creationId xmlns:a16="http://schemas.microsoft.com/office/drawing/2014/main" id="{1CC142D8-F96C-E95C-D001-1C11D909D8F1}"/>
                    </a:ext>
                  </a:extLst>
                </p:cNvPr>
                <p:cNvSpPr/>
                <p:nvPr/>
              </p:nvSpPr>
              <p:spPr>
                <a:xfrm>
                  <a:off x="6330807" y="2850202"/>
                  <a:ext cx="896837" cy="13424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cxnSp>
              <p:nvCxnSpPr>
                <p:cNvPr id="21" name="직선 연결선 20">
                  <a:extLst>
                    <a:ext uri="{FF2B5EF4-FFF2-40B4-BE49-F238E27FC236}">
                      <a16:creationId xmlns:a16="http://schemas.microsoft.com/office/drawing/2014/main" id="{C09B298D-369D-009F-8CD9-E3B8BE60CB1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55581" y="4192619"/>
                  <a:ext cx="0" cy="680938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직선 연결선 24">
                  <a:extLst>
                    <a:ext uri="{FF2B5EF4-FFF2-40B4-BE49-F238E27FC236}">
                      <a16:creationId xmlns:a16="http://schemas.microsoft.com/office/drawing/2014/main" id="{B4DA04BB-CF61-E31B-5C8B-B78C94D68EED}"/>
                    </a:ext>
                  </a:extLst>
                </p:cNvPr>
                <p:cNvCxnSpPr/>
                <p:nvPr/>
              </p:nvCxnSpPr>
              <p:spPr>
                <a:xfrm>
                  <a:off x="6330801" y="3429000"/>
                  <a:ext cx="896843" cy="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직선 연결선 25">
                  <a:extLst>
                    <a:ext uri="{FF2B5EF4-FFF2-40B4-BE49-F238E27FC236}">
                      <a16:creationId xmlns:a16="http://schemas.microsoft.com/office/drawing/2014/main" id="{F2074FD5-EEA4-BDFF-8B46-E29C2D98F1E6}"/>
                    </a:ext>
                  </a:extLst>
                </p:cNvPr>
                <p:cNvCxnSpPr/>
                <p:nvPr/>
              </p:nvCxnSpPr>
              <p:spPr>
                <a:xfrm>
                  <a:off x="6307159" y="4873557"/>
                  <a:ext cx="896843" cy="0"/>
                </a:xfrm>
                <a:prstGeom prst="line">
                  <a:avLst/>
                </a:prstGeom>
                <a:ln w="28575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8" name="타원 27">
                <a:extLst>
                  <a:ext uri="{FF2B5EF4-FFF2-40B4-BE49-F238E27FC236}">
                    <a16:creationId xmlns:a16="http://schemas.microsoft.com/office/drawing/2014/main" id="{777EC917-0648-CB9A-1448-398DDBCCC7B9}"/>
                  </a:ext>
                </a:extLst>
              </p:cNvPr>
              <p:cNvSpPr/>
              <p:nvPr/>
            </p:nvSpPr>
            <p:spPr>
              <a:xfrm>
                <a:off x="6809362" y="1582113"/>
                <a:ext cx="5836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65CEF149-139C-0203-0571-1F0059694C91}"/>
                  </a:ext>
                </a:extLst>
              </p:cNvPr>
              <p:cNvSpPr/>
              <p:nvPr/>
            </p:nvSpPr>
            <p:spPr>
              <a:xfrm>
                <a:off x="6809362" y="1963921"/>
                <a:ext cx="5836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2EA4502B-1FBD-6995-C74A-E32981D0F2CE}"/>
                  </a:ext>
                </a:extLst>
              </p:cNvPr>
              <p:cNvSpPr/>
              <p:nvPr/>
            </p:nvSpPr>
            <p:spPr>
              <a:xfrm>
                <a:off x="6776937" y="5598823"/>
                <a:ext cx="5836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9BF8DC88-CE08-BEBA-23B0-A2B177A7FFA4}"/>
                  </a:ext>
                </a:extLst>
              </p:cNvPr>
              <p:cNvSpPr/>
              <p:nvPr/>
            </p:nvSpPr>
            <p:spPr>
              <a:xfrm>
                <a:off x="6786304" y="5852647"/>
                <a:ext cx="5836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92" name="타원 991">
                <a:extLst>
                  <a:ext uri="{FF2B5EF4-FFF2-40B4-BE49-F238E27FC236}">
                    <a16:creationId xmlns:a16="http://schemas.microsoft.com/office/drawing/2014/main" id="{41385C4F-500F-FA7F-3E6A-F505BBC80B77}"/>
                  </a:ext>
                </a:extLst>
              </p:cNvPr>
              <p:cNvSpPr/>
              <p:nvPr/>
            </p:nvSpPr>
            <p:spPr>
              <a:xfrm>
                <a:off x="6786304" y="6256900"/>
                <a:ext cx="58366" cy="4571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995" name="직사각형 994">
            <a:extLst>
              <a:ext uri="{FF2B5EF4-FFF2-40B4-BE49-F238E27FC236}">
                <a16:creationId xmlns:a16="http://schemas.microsoft.com/office/drawing/2014/main" id="{2A928333-5DC3-AE9F-7C96-63BA79A18F5F}"/>
              </a:ext>
            </a:extLst>
          </p:cNvPr>
          <p:cNvSpPr/>
          <p:nvPr/>
        </p:nvSpPr>
        <p:spPr>
          <a:xfrm>
            <a:off x="5711075" y="3588290"/>
            <a:ext cx="1452664" cy="4693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>
                <a:solidFill>
                  <a:schemeClr val="tx1"/>
                </a:solidFill>
              </a:rPr>
              <a:t>사분위  범위수</a:t>
            </a:r>
          </a:p>
        </p:txBody>
      </p:sp>
      <p:cxnSp>
        <p:nvCxnSpPr>
          <p:cNvPr id="998" name="직선 화살표 연결선 997">
            <a:extLst>
              <a:ext uri="{FF2B5EF4-FFF2-40B4-BE49-F238E27FC236}">
                <a16:creationId xmlns:a16="http://schemas.microsoft.com/office/drawing/2014/main" id="{7735DE65-DA88-C881-C78B-C8B466906C83}"/>
              </a:ext>
            </a:extLst>
          </p:cNvPr>
          <p:cNvCxnSpPr>
            <a:cxnSpLocks/>
          </p:cNvCxnSpPr>
          <p:nvPr/>
        </p:nvCxnSpPr>
        <p:spPr>
          <a:xfrm flipH="1">
            <a:off x="8540503" y="1565970"/>
            <a:ext cx="5474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4" name="직선 화살표 연결선 1003">
            <a:extLst>
              <a:ext uri="{FF2B5EF4-FFF2-40B4-BE49-F238E27FC236}">
                <a16:creationId xmlns:a16="http://schemas.microsoft.com/office/drawing/2014/main" id="{BA0DDEB3-BFDE-D90B-ECA1-1B5C633C63DB}"/>
              </a:ext>
            </a:extLst>
          </p:cNvPr>
          <p:cNvCxnSpPr>
            <a:cxnSpLocks/>
          </p:cNvCxnSpPr>
          <p:nvPr/>
        </p:nvCxnSpPr>
        <p:spPr>
          <a:xfrm flipH="1">
            <a:off x="8540503" y="2188722"/>
            <a:ext cx="5474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5" name="직선 화살표 연결선 1004">
            <a:extLst>
              <a:ext uri="{FF2B5EF4-FFF2-40B4-BE49-F238E27FC236}">
                <a16:creationId xmlns:a16="http://schemas.microsoft.com/office/drawing/2014/main" id="{5C7CABF1-CB1A-0DB7-A0B2-106246BBDD49}"/>
              </a:ext>
            </a:extLst>
          </p:cNvPr>
          <p:cNvCxnSpPr>
            <a:cxnSpLocks/>
          </p:cNvCxnSpPr>
          <p:nvPr/>
        </p:nvCxnSpPr>
        <p:spPr>
          <a:xfrm flipH="1">
            <a:off x="8564601" y="3142028"/>
            <a:ext cx="5474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6" name="직선 화살표 연결선 1005">
            <a:extLst>
              <a:ext uri="{FF2B5EF4-FFF2-40B4-BE49-F238E27FC236}">
                <a16:creationId xmlns:a16="http://schemas.microsoft.com/office/drawing/2014/main" id="{20FB8AB9-640C-9FF5-D2E7-17BC4BC2FEFB}"/>
              </a:ext>
            </a:extLst>
          </p:cNvPr>
          <p:cNvCxnSpPr>
            <a:cxnSpLocks/>
          </p:cNvCxnSpPr>
          <p:nvPr/>
        </p:nvCxnSpPr>
        <p:spPr>
          <a:xfrm flipH="1">
            <a:off x="8531719" y="3720829"/>
            <a:ext cx="5474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7" name="직선 화살표 연결선 1006">
            <a:extLst>
              <a:ext uri="{FF2B5EF4-FFF2-40B4-BE49-F238E27FC236}">
                <a16:creationId xmlns:a16="http://schemas.microsoft.com/office/drawing/2014/main" id="{6A1430EA-2F56-7E14-7094-30266C84A290}"/>
              </a:ext>
            </a:extLst>
          </p:cNvPr>
          <p:cNvCxnSpPr>
            <a:cxnSpLocks/>
          </p:cNvCxnSpPr>
          <p:nvPr/>
        </p:nvCxnSpPr>
        <p:spPr>
          <a:xfrm flipH="1">
            <a:off x="8540503" y="4484447"/>
            <a:ext cx="5474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8" name="직선 화살표 연결선 1007">
            <a:extLst>
              <a:ext uri="{FF2B5EF4-FFF2-40B4-BE49-F238E27FC236}">
                <a16:creationId xmlns:a16="http://schemas.microsoft.com/office/drawing/2014/main" id="{E257E1D4-B779-4A5E-170A-CF12BBC43F32}"/>
              </a:ext>
            </a:extLst>
          </p:cNvPr>
          <p:cNvCxnSpPr>
            <a:cxnSpLocks/>
          </p:cNvCxnSpPr>
          <p:nvPr/>
        </p:nvCxnSpPr>
        <p:spPr>
          <a:xfrm flipH="1">
            <a:off x="8564601" y="5165386"/>
            <a:ext cx="5474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9" name="직선 화살표 연결선 1008">
            <a:extLst>
              <a:ext uri="{FF2B5EF4-FFF2-40B4-BE49-F238E27FC236}">
                <a16:creationId xmlns:a16="http://schemas.microsoft.com/office/drawing/2014/main" id="{EDA656DB-D8D4-D6B8-29AC-D23E5F530EB7}"/>
              </a:ext>
            </a:extLst>
          </p:cNvPr>
          <p:cNvCxnSpPr>
            <a:cxnSpLocks/>
          </p:cNvCxnSpPr>
          <p:nvPr/>
        </p:nvCxnSpPr>
        <p:spPr>
          <a:xfrm flipH="1">
            <a:off x="8573595" y="5869183"/>
            <a:ext cx="5474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10" name="TextBox 1009">
            <a:extLst>
              <a:ext uri="{FF2B5EF4-FFF2-40B4-BE49-F238E27FC236}">
                <a16:creationId xmlns:a16="http://schemas.microsoft.com/office/drawing/2014/main" id="{4BD44E28-B9EB-6B4B-3F54-B7C677459933}"/>
              </a:ext>
            </a:extLst>
          </p:cNvPr>
          <p:cNvSpPr txBox="1"/>
          <p:nvPr/>
        </p:nvSpPr>
        <p:spPr>
          <a:xfrm>
            <a:off x="9259244" y="1436277"/>
            <a:ext cx="27988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/>
              <a:t>이상치 </a:t>
            </a:r>
            <a:r>
              <a:rPr lang="en-US" altLang="ko-KR" sz="1200"/>
              <a:t>: </a:t>
            </a:r>
            <a:r>
              <a:rPr lang="ko-KR" altLang="en-US" sz="1200"/>
              <a:t>최댓값 최솟값 이외 범위 값</a:t>
            </a:r>
          </a:p>
        </p:txBody>
      </p:sp>
      <p:sp>
        <p:nvSpPr>
          <p:cNvPr id="1011" name="TextBox 1010">
            <a:extLst>
              <a:ext uri="{FF2B5EF4-FFF2-40B4-BE49-F238E27FC236}">
                <a16:creationId xmlns:a16="http://schemas.microsoft.com/office/drawing/2014/main" id="{3ECD3445-B306-B77E-E7C4-55942EA85962}"/>
              </a:ext>
            </a:extLst>
          </p:cNvPr>
          <p:cNvSpPr txBox="1"/>
          <p:nvPr/>
        </p:nvSpPr>
        <p:spPr>
          <a:xfrm>
            <a:off x="9299994" y="2003132"/>
            <a:ext cx="27988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/>
              <a:t>최대값 </a:t>
            </a:r>
            <a:r>
              <a:rPr lang="en-US" altLang="ko-KR" sz="1200"/>
              <a:t>:  </a:t>
            </a:r>
            <a:r>
              <a:rPr lang="ko-KR" altLang="en-US" sz="1200"/>
              <a:t>이상치 제외하고 가장 큰값</a:t>
            </a:r>
          </a:p>
        </p:txBody>
      </p:sp>
      <p:sp>
        <p:nvSpPr>
          <p:cNvPr id="1012" name="TextBox 1011">
            <a:extLst>
              <a:ext uri="{FF2B5EF4-FFF2-40B4-BE49-F238E27FC236}">
                <a16:creationId xmlns:a16="http://schemas.microsoft.com/office/drawing/2014/main" id="{849F5683-B938-47EE-EF7C-2A122A93DD11}"/>
              </a:ext>
            </a:extLst>
          </p:cNvPr>
          <p:cNvSpPr txBox="1"/>
          <p:nvPr/>
        </p:nvSpPr>
        <p:spPr>
          <a:xfrm>
            <a:off x="9202952" y="5015328"/>
            <a:ext cx="27988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/>
              <a:t>최솟값 </a:t>
            </a:r>
            <a:r>
              <a:rPr lang="en-US" altLang="ko-KR" sz="1200"/>
              <a:t>:  </a:t>
            </a:r>
            <a:r>
              <a:rPr lang="ko-KR" altLang="en-US" sz="1200"/>
              <a:t>이상치 제외하고 가장 작은 값</a:t>
            </a:r>
          </a:p>
        </p:txBody>
      </p:sp>
      <p:sp>
        <p:nvSpPr>
          <p:cNvPr id="1013" name="TextBox 1012">
            <a:extLst>
              <a:ext uri="{FF2B5EF4-FFF2-40B4-BE49-F238E27FC236}">
                <a16:creationId xmlns:a16="http://schemas.microsoft.com/office/drawing/2014/main" id="{9519D1ED-A379-EECA-F662-C5CB0F6549BD}"/>
              </a:ext>
            </a:extLst>
          </p:cNvPr>
          <p:cNvSpPr txBox="1"/>
          <p:nvPr/>
        </p:nvSpPr>
        <p:spPr>
          <a:xfrm>
            <a:off x="9202952" y="5707823"/>
            <a:ext cx="27988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/>
              <a:t>이상치</a:t>
            </a:r>
          </a:p>
        </p:txBody>
      </p:sp>
      <p:sp>
        <p:nvSpPr>
          <p:cNvPr id="1014" name="TextBox 1013">
            <a:extLst>
              <a:ext uri="{FF2B5EF4-FFF2-40B4-BE49-F238E27FC236}">
                <a16:creationId xmlns:a16="http://schemas.microsoft.com/office/drawing/2014/main" id="{91ED0BF1-05F3-A2A2-7DB9-0B113C5E76B3}"/>
              </a:ext>
            </a:extLst>
          </p:cNvPr>
          <p:cNvSpPr txBox="1"/>
          <p:nvPr/>
        </p:nvSpPr>
        <p:spPr>
          <a:xfrm>
            <a:off x="9202952" y="4366969"/>
            <a:ext cx="31217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/>
              <a:t>제 </a:t>
            </a:r>
            <a:r>
              <a:rPr lang="en-US" altLang="ko-KR" sz="1200"/>
              <a:t>1</a:t>
            </a:r>
            <a:r>
              <a:rPr lang="ko-KR" altLang="en-US" sz="1200"/>
              <a:t>사분위 수</a:t>
            </a:r>
            <a:r>
              <a:rPr lang="en-US" altLang="ko-KR" sz="1200"/>
              <a:t>(Q1)</a:t>
            </a:r>
            <a:r>
              <a:rPr lang="ko-KR" altLang="en-US" sz="1200"/>
              <a:t> </a:t>
            </a:r>
            <a:r>
              <a:rPr lang="en-US" altLang="ko-KR" sz="1200"/>
              <a:t>: </a:t>
            </a:r>
            <a:r>
              <a:rPr lang="ko-KR" altLang="en-US" sz="1200"/>
              <a:t>하위 </a:t>
            </a:r>
            <a:r>
              <a:rPr lang="en-US" altLang="ko-KR" sz="1200"/>
              <a:t>25%</a:t>
            </a:r>
            <a:r>
              <a:rPr lang="ko-KR" altLang="en-US" sz="1200"/>
              <a:t>에 해당하는 값</a:t>
            </a:r>
          </a:p>
        </p:txBody>
      </p:sp>
      <p:sp>
        <p:nvSpPr>
          <p:cNvPr id="1015" name="TextBox 1014">
            <a:extLst>
              <a:ext uri="{FF2B5EF4-FFF2-40B4-BE49-F238E27FC236}">
                <a16:creationId xmlns:a16="http://schemas.microsoft.com/office/drawing/2014/main" id="{0B758715-FDE4-3915-F45D-BF47128C86FF}"/>
              </a:ext>
            </a:extLst>
          </p:cNvPr>
          <p:cNvSpPr txBox="1"/>
          <p:nvPr/>
        </p:nvSpPr>
        <p:spPr>
          <a:xfrm>
            <a:off x="9207747" y="2967476"/>
            <a:ext cx="31217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/>
              <a:t>제 </a:t>
            </a:r>
            <a:r>
              <a:rPr lang="en-US" altLang="ko-KR" sz="1200"/>
              <a:t>3</a:t>
            </a:r>
            <a:r>
              <a:rPr lang="ko-KR" altLang="en-US" sz="1200"/>
              <a:t>사분위 수</a:t>
            </a:r>
            <a:r>
              <a:rPr lang="en-US" altLang="ko-KR" sz="1200"/>
              <a:t>(Q3)</a:t>
            </a:r>
            <a:r>
              <a:rPr lang="ko-KR" altLang="en-US" sz="1200"/>
              <a:t> </a:t>
            </a:r>
            <a:r>
              <a:rPr lang="en-US" altLang="ko-KR" sz="1200"/>
              <a:t>: </a:t>
            </a:r>
            <a:r>
              <a:rPr lang="ko-KR" altLang="en-US" sz="1200"/>
              <a:t>상위 </a:t>
            </a:r>
            <a:r>
              <a:rPr lang="en-US" altLang="ko-KR" sz="1200"/>
              <a:t>25%</a:t>
            </a:r>
            <a:r>
              <a:rPr lang="ko-KR" altLang="en-US" sz="1200"/>
              <a:t>에 해당하는 값</a:t>
            </a:r>
          </a:p>
        </p:txBody>
      </p:sp>
      <p:sp>
        <p:nvSpPr>
          <p:cNvPr id="1016" name="TextBox 1015">
            <a:extLst>
              <a:ext uri="{FF2B5EF4-FFF2-40B4-BE49-F238E27FC236}">
                <a16:creationId xmlns:a16="http://schemas.microsoft.com/office/drawing/2014/main" id="{8C2E95AA-1796-74DF-FFBD-C9A1157C40F2}"/>
              </a:ext>
            </a:extLst>
          </p:cNvPr>
          <p:cNvSpPr txBox="1"/>
          <p:nvPr/>
        </p:nvSpPr>
        <p:spPr>
          <a:xfrm>
            <a:off x="9202952" y="3580110"/>
            <a:ext cx="27988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/>
              <a:t>제 </a:t>
            </a:r>
            <a:r>
              <a:rPr lang="en-US" altLang="ko-KR" sz="1200"/>
              <a:t>2</a:t>
            </a:r>
            <a:r>
              <a:rPr lang="ko-KR" altLang="en-US" sz="1200"/>
              <a:t>사분위 수 </a:t>
            </a:r>
            <a:r>
              <a:rPr lang="en-US" altLang="ko-KR" sz="1200"/>
              <a:t>: </a:t>
            </a:r>
            <a:r>
              <a:rPr lang="ko-KR" altLang="en-US" sz="1200"/>
              <a:t>중앙 값 </a:t>
            </a:r>
          </a:p>
        </p:txBody>
      </p:sp>
      <p:sp>
        <p:nvSpPr>
          <p:cNvPr id="1017" name="TextBox 1016">
            <a:extLst>
              <a:ext uri="{FF2B5EF4-FFF2-40B4-BE49-F238E27FC236}">
                <a16:creationId xmlns:a16="http://schemas.microsoft.com/office/drawing/2014/main" id="{A8EBA362-4614-620D-0FB2-9757C6AC639B}"/>
              </a:ext>
            </a:extLst>
          </p:cNvPr>
          <p:cNvSpPr txBox="1"/>
          <p:nvPr/>
        </p:nvSpPr>
        <p:spPr>
          <a:xfrm>
            <a:off x="5631896" y="1523256"/>
            <a:ext cx="15496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사분위 범위수</a:t>
            </a:r>
            <a:r>
              <a:rPr lang="en-US" altLang="ko-KR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(IOR)</a:t>
            </a:r>
          </a:p>
          <a:p>
            <a:r>
              <a:rPr lang="en-US" altLang="ko-KR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● </a:t>
            </a:r>
            <a:r>
              <a:rPr lang="en-US" altLang="ko-KR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Q3 – Q1</a:t>
            </a:r>
            <a:endParaRPr lang="ko-KR" altLang="en-US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18" name="TextBox 1017">
            <a:extLst>
              <a:ext uri="{FF2B5EF4-FFF2-40B4-BE49-F238E27FC236}">
                <a16:creationId xmlns:a16="http://schemas.microsoft.com/office/drawing/2014/main" id="{A7A59691-9A63-9056-4757-31E857260D37}"/>
              </a:ext>
            </a:extLst>
          </p:cNvPr>
          <p:cNvSpPr txBox="1"/>
          <p:nvPr/>
        </p:nvSpPr>
        <p:spPr>
          <a:xfrm>
            <a:off x="5641056" y="2154693"/>
            <a:ext cx="15496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최댓값</a:t>
            </a: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● </a:t>
            </a:r>
            <a:r>
              <a:rPr lang="en-US" altLang="ko-KR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Q3 + (1.5*IOR)</a:t>
            </a:r>
            <a:endParaRPr lang="ko-KR" altLang="en-US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19" name="TextBox 1018">
            <a:extLst>
              <a:ext uri="{FF2B5EF4-FFF2-40B4-BE49-F238E27FC236}">
                <a16:creationId xmlns:a16="http://schemas.microsoft.com/office/drawing/2014/main" id="{E000E0FD-B163-61C6-4F40-48652DFCB613}"/>
              </a:ext>
            </a:extLst>
          </p:cNvPr>
          <p:cNvSpPr txBox="1"/>
          <p:nvPr/>
        </p:nvSpPr>
        <p:spPr>
          <a:xfrm>
            <a:off x="5626721" y="2772427"/>
            <a:ext cx="15496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최솟값</a:t>
            </a: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● </a:t>
            </a:r>
            <a:r>
              <a:rPr lang="en-US" altLang="ko-KR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Q3 - (1.5*IOR)</a:t>
            </a:r>
            <a:endParaRPr lang="ko-KR" altLang="en-US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366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4459173" y="858916"/>
            <a:ext cx="3273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2-(6)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 피처 제거 요약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5" name="제목 15">
            <a:extLst>
              <a:ext uri="{FF2B5EF4-FFF2-40B4-BE49-F238E27FC236}">
                <a16:creationId xmlns:a16="http://schemas.microsoft.com/office/drawing/2014/main" id="{7AB3AF84-5E23-C32A-2068-F73479BF7983}"/>
              </a:ext>
            </a:extLst>
          </p:cNvPr>
          <p:cNvSpPr txBox="1">
            <a:spLocks/>
          </p:cNvSpPr>
          <p:nvPr/>
        </p:nvSpPr>
        <p:spPr>
          <a:xfrm>
            <a:off x="1773779" y="2311647"/>
            <a:ext cx="8267862" cy="3382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914400">
              <a:lnSpc>
                <a:spcPct val="150000"/>
              </a:lnSpc>
            </a:pPr>
            <a:endParaRPr lang="en-US" altLang="ko-KR" sz="20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defTabSz="914400">
              <a:lnSpc>
                <a:spcPct val="150000"/>
              </a:lnSpc>
            </a:pP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● </a:t>
            </a: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Casaul, Registered</a:t>
            </a:r>
          </a:p>
          <a:p>
            <a:pPr defTabSz="914400">
              <a:lnSpc>
                <a:spcPct val="150000"/>
              </a:lnSpc>
            </a:pP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 - 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테스트 데이터에 없는 피처이므로 제거 </a:t>
            </a:r>
            <a:endParaRPr lang="en-US" altLang="ko-KR" sz="2000" b="1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defTabSz="914400">
              <a:lnSpc>
                <a:spcPct val="150000"/>
              </a:lnSpc>
            </a:pP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● </a:t>
            </a: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datetime</a:t>
            </a:r>
          </a:p>
          <a:p>
            <a:pPr defTabSz="914400">
              <a:lnSpc>
                <a:spcPct val="150000"/>
              </a:lnSpc>
            </a:pP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- year, month, day 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로 나누기에 제거</a:t>
            </a:r>
            <a:endParaRPr lang="en-US" altLang="ko-KR" sz="2000" b="1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defTabSz="914400">
              <a:lnSpc>
                <a:spcPct val="150000"/>
              </a:lnSpc>
            </a:pP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● </a:t>
            </a: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month</a:t>
            </a:r>
          </a:p>
          <a:p>
            <a:pPr defTabSz="914400">
              <a:lnSpc>
                <a:spcPct val="150000"/>
              </a:lnSpc>
            </a:pP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- season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이  </a:t>
            </a: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month 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의 대분류이기에 삭제 </a:t>
            </a:r>
            <a:endParaRPr lang="en-US" altLang="ko-KR" sz="2000" b="1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defTabSz="914400">
              <a:lnSpc>
                <a:spcPct val="150000"/>
              </a:lnSpc>
            </a:pP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● </a:t>
            </a: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windspeed</a:t>
            </a:r>
          </a:p>
          <a:p>
            <a:pPr defTabSz="914400">
              <a:lnSpc>
                <a:spcPct val="150000"/>
              </a:lnSpc>
            </a:pP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- 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타깃값과 상관관계가 약하기에 삭제</a:t>
            </a:r>
            <a:endParaRPr lang="en-US" altLang="ko-KR" sz="2000" b="1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defTabSz="914400">
              <a:lnSpc>
                <a:spcPct val="150000"/>
              </a:lnSpc>
            </a:pPr>
            <a:endParaRPr lang="en-US" altLang="ko-KR" sz="20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ctr" defTabSz="914400">
              <a:buAutoNum type="arabicPeriod"/>
            </a:pPr>
            <a:endParaRPr lang="en-US" altLang="ko-KR" sz="2000" kern="0">
              <a:latin typeface="+mn-ea"/>
              <a:ea typeface="+mn-ea"/>
            </a:endParaRPr>
          </a:p>
          <a:p>
            <a:pPr marL="457200" indent="-457200" algn="ctr" defTabSz="914400">
              <a:buAutoNum type="arabicPeriod"/>
            </a:pPr>
            <a:endParaRPr lang="en-US" altLang="ko-KR" sz="2000" kern="0">
              <a:latin typeface="+mn-ea"/>
              <a:ea typeface="+mn-ea"/>
            </a:endParaRPr>
          </a:p>
          <a:p>
            <a:pPr marL="457200" indent="-457200" algn="ctr" defTabSz="914400">
              <a:buAutoNum type="arabicPeriod"/>
            </a:pPr>
            <a:endParaRPr lang="ko-KR" altLang="en-US" sz="2000" kern="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74380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4128955" y="897826"/>
            <a:ext cx="39340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3-(0) 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훈련전 최종 데이터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7AAE974-69DA-DC0E-59E9-3C00759912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26641" y="1962000"/>
            <a:ext cx="9183171" cy="3399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29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4128955" y="897826"/>
            <a:ext cx="42259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3-(1) Linear Model 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훈련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055C7F8-2D04-BA5E-A06F-F1A7729C2DD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98873" y="1723723"/>
            <a:ext cx="8668960" cy="4324954"/>
          </a:xfrm>
          <a:prstGeom prst="rect">
            <a:avLst/>
          </a:prstGeom>
        </p:spPr>
      </p:pic>
      <p:sp>
        <p:nvSpPr>
          <p:cNvPr id="10" name="말풍선: 타원형 9">
            <a:extLst>
              <a:ext uri="{FF2B5EF4-FFF2-40B4-BE49-F238E27FC236}">
                <a16:creationId xmlns:a16="http://schemas.microsoft.com/office/drawing/2014/main" id="{3202C33D-7368-DE35-84D5-B51F9A5EEF9A}"/>
              </a:ext>
            </a:extLst>
          </p:cNvPr>
          <p:cNvSpPr/>
          <p:nvPr/>
        </p:nvSpPr>
        <p:spPr>
          <a:xfrm>
            <a:off x="9307220" y="1421046"/>
            <a:ext cx="1721225" cy="496143"/>
          </a:xfrm>
          <a:prstGeom prst="wedgeEllipseCallout">
            <a:avLst>
              <a:gd name="adj1" fmla="val -44333"/>
              <a:gd name="adj2" fmla="val 6507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200">
              <a:solidFill>
                <a:schemeClr val="tx1"/>
              </a:solidFill>
            </a:endParaRPr>
          </a:p>
          <a:p>
            <a:pPr algn="ctr"/>
            <a:endParaRPr lang="en-US" altLang="ko-KR" sz="1200">
              <a:solidFill>
                <a:schemeClr val="tx1"/>
              </a:solidFill>
            </a:endParaRPr>
          </a:p>
          <a:p>
            <a:pPr algn="ctr"/>
            <a:r>
              <a:rPr lang="ko-KR" altLang="en-US" sz="1200">
                <a:solidFill>
                  <a:schemeClr val="tx1"/>
                </a:solidFill>
              </a:rPr>
              <a:t>자세한 설명은 뒤에 참조</a:t>
            </a:r>
          </a:p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5579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266189" y="1768581"/>
            <a:ext cx="241296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3-(2)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Ridge Model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 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훈련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58FDB57-684F-760F-0909-A006D1011C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70685" y="0"/>
            <a:ext cx="9321315" cy="6858000"/>
          </a:xfrm>
          <a:prstGeom prst="rect">
            <a:avLst/>
          </a:prstGeom>
        </p:spPr>
      </p:pic>
      <p:sp>
        <p:nvSpPr>
          <p:cNvPr id="10" name="말풍선: 타원형 9">
            <a:extLst>
              <a:ext uri="{FF2B5EF4-FFF2-40B4-BE49-F238E27FC236}">
                <a16:creationId xmlns:a16="http://schemas.microsoft.com/office/drawing/2014/main" id="{546E249D-733F-D9ED-D577-9512759A8BBB}"/>
              </a:ext>
            </a:extLst>
          </p:cNvPr>
          <p:cNvSpPr/>
          <p:nvPr/>
        </p:nvSpPr>
        <p:spPr>
          <a:xfrm>
            <a:off x="856953" y="757183"/>
            <a:ext cx="1721225" cy="496143"/>
          </a:xfrm>
          <a:prstGeom prst="wedgeEllipseCallout">
            <a:avLst>
              <a:gd name="adj1" fmla="val 58526"/>
              <a:gd name="adj2" fmla="val 45472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200">
              <a:solidFill>
                <a:schemeClr val="tx1"/>
              </a:solidFill>
            </a:endParaRPr>
          </a:p>
          <a:p>
            <a:pPr algn="ctr"/>
            <a:endParaRPr lang="en-US" altLang="ko-KR" sz="1200">
              <a:solidFill>
                <a:schemeClr val="tx1"/>
              </a:solidFill>
            </a:endParaRPr>
          </a:p>
          <a:p>
            <a:pPr algn="ctr"/>
            <a:r>
              <a:rPr lang="ko-KR" altLang="en-US" sz="1200">
                <a:solidFill>
                  <a:schemeClr val="tx1"/>
                </a:solidFill>
              </a:rPr>
              <a:t>자세한 설명은 뒤에 참조</a:t>
            </a:r>
          </a:p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560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386032" y="1857888"/>
            <a:ext cx="212010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3-(3)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Lasso 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모델</a:t>
            </a:r>
            <a:endParaRPr lang="en-US" altLang="ko-KR" sz="2800">
              <a:latin typeface="Noto Sans KR Black" panose="020B0A00000000000000" pitchFamily="34" charset="-127"/>
              <a:ea typeface="Noto Sans KR Black" panose="020B0A00000000000000" pitchFamily="34" charset="-127"/>
              <a:hlinkClick r:id="rId7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 훈련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58A3002-2524-C04B-C236-26279958C5F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88392" y="0"/>
            <a:ext cx="9634697" cy="6858000"/>
          </a:xfrm>
          <a:prstGeom prst="rect">
            <a:avLst/>
          </a:prstGeom>
        </p:spPr>
      </p:pic>
      <p:sp>
        <p:nvSpPr>
          <p:cNvPr id="10" name="말풍선: 타원형 9">
            <a:extLst>
              <a:ext uri="{FF2B5EF4-FFF2-40B4-BE49-F238E27FC236}">
                <a16:creationId xmlns:a16="http://schemas.microsoft.com/office/drawing/2014/main" id="{D2C0FD04-6641-E61B-CFBB-01E72EA920F4}"/>
              </a:ext>
            </a:extLst>
          </p:cNvPr>
          <p:cNvSpPr/>
          <p:nvPr/>
        </p:nvSpPr>
        <p:spPr>
          <a:xfrm>
            <a:off x="635515" y="859308"/>
            <a:ext cx="1721225" cy="496143"/>
          </a:xfrm>
          <a:prstGeom prst="wedgeEllipseCallout">
            <a:avLst>
              <a:gd name="adj1" fmla="val 58526"/>
              <a:gd name="adj2" fmla="val 45472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200">
              <a:solidFill>
                <a:schemeClr val="tx1"/>
              </a:solidFill>
            </a:endParaRPr>
          </a:p>
          <a:p>
            <a:pPr algn="ctr"/>
            <a:endParaRPr lang="en-US" altLang="ko-KR" sz="1200">
              <a:solidFill>
                <a:schemeClr val="tx1"/>
              </a:solidFill>
            </a:endParaRPr>
          </a:p>
          <a:p>
            <a:pPr algn="ctr"/>
            <a:r>
              <a:rPr lang="ko-KR" altLang="en-US" sz="1200">
                <a:solidFill>
                  <a:schemeClr val="tx1"/>
                </a:solidFill>
              </a:rPr>
              <a:t>자세한 설명은 뒤에 참조</a:t>
            </a:r>
          </a:p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826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386032" y="1912626"/>
            <a:ext cx="229695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3-(4)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Random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Forest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모델 훈련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36EA549-47F1-07AD-7F6B-6EC3F9A106F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79521" y="0"/>
            <a:ext cx="9415371" cy="6858000"/>
          </a:xfrm>
          <a:prstGeom prst="rect">
            <a:avLst/>
          </a:prstGeom>
        </p:spPr>
      </p:pic>
      <p:sp>
        <p:nvSpPr>
          <p:cNvPr id="11" name="말풍선: 타원형 10">
            <a:extLst>
              <a:ext uri="{FF2B5EF4-FFF2-40B4-BE49-F238E27FC236}">
                <a16:creationId xmlns:a16="http://schemas.microsoft.com/office/drawing/2014/main" id="{082E10B0-9931-9786-1078-131FFFE47AC3}"/>
              </a:ext>
            </a:extLst>
          </p:cNvPr>
          <p:cNvSpPr/>
          <p:nvPr/>
        </p:nvSpPr>
        <p:spPr>
          <a:xfrm>
            <a:off x="786225" y="645318"/>
            <a:ext cx="1721225" cy="496143"/>
          </a:xfrm>
          <a:prstGeom prst="wedgeEllipseCallout">
            <a:avLst>
              <a:gd name="adj1" fmla="val 65308"/>
              <a:gd name="adj2" fmla="val 51354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200">
              <a:solidFill>
                <a:schemeClr val="tx1"/>
              </a:solidFill>
            </a:endParaRPr>
          </a:p>
          <a:p>
            <a:pPr algn="ctr"/>
            <a:endParaRPr lang="en-US" altLang="ko-KR" sz="1200">
              <a:solidFill>
                <a:schemeClr val="tx1"/>
              </a:solidFill>
            </a:endParaRPr>
          </a:p>
          <a:p>
            <a:pPr algn="ctr"/>
            <a:r>
              <a:rPr lang="ko-KR" altLang="en-US" sz="1200">
                <a:solidFill>
                  <a:schemeClr val="tx1"/>
                </a:solidFill>
              </a:rPr>
              <a:t>자세한 설명은 뒤에 참조</a:t>
            </a:r>
          </a:p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4365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3848051" y="845408"/>
            <a:ext cx="36856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4-(0) 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결과 확인 및 제출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B97712D-EA24-9185-380E-FEB67D8009C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4325" r="555"/>
          <a:stretch/>
        </p:blipFill>
        <p:spPr>
          <a:xfrm>
            <a:off x="492445" y="1628112"/>
            <a:ext cx="11207110" cy="4911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488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829DE2-4305-CA2B-262B-BA53FC3F15C7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121D49"/>
                </a:solidFill>
              </a:rPr>
              <a:t>2023</a:t>
            </a:r>
            <a:endParaRPr lang="ko-KR" altLang="en-US" sz="1200" dirty="0">
              <a:solidFill>
                <a:srgbClr val="121D49"/>
              </a:solidFill>
            </a:endParaRPr>
          </a:p>
        </p:txBody>
      </p:sp>
      <p:sp>
        <p:nvSpPr>
          <p:cNvPr id="16" name="제목 15">
            <a:extLst>
              <a:ext uri="{FF2B5EF4-FFF2-40B4-BE49-F238E27FC236}">
                <a16:creationId xmlns:a16="http://schemas.microsoft.com/office/drawing/2014/main" id="{6E124138-CDAF-9BC6-E321-DED46B9BF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761" y="964208"/>
            <a:ext cx="970439" cy="576806"/>
          </a:xfrm>
        </p:spPr>
        <p:txBody>
          <a:bodyPr>
            <a:normAutofit/>
          </a:bodyPr>
          <a:lstStyle/>
          <a:p>
            <a:r>
              <a:rPr lang="ko-KR" altLang="en-US" sz="3200">
                <a:solidFill>
                  <a:schemeClr val="tx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목차</a:t>
            </a:r>
            <a:endParaRPr lang="ko-KR" altLang="en-US" sz="3200" dirty="0">
              <a:solidFill>
                <a:schemeClr val="tx1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F82CA2-7007-D504-EEE6-A44C6DD3EA62}"/>
              </a:ext>
            </a:extLst>
          </p:cNvPr>
          <p:cNvSpPr txBox="1"/>
          <p:nvPr/>
        </p:nvSpPr>
        <p:spPr>
          <a:xfrm>
            <a:off x="694612" y="1785519"/>
            <a:ext cx="10725660" cy="3248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2800" i="0" u="none" strike="noStrike" kern="1200" cap="none" spc="0" normalizeH="0" baseline="0" noProof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Noto Sans KR Black" panose="020B0A00000000000000" pitchFamily="34" charset="-127"/>
                <a:ea typeface="Noto Sans KR Black" panose="020B0A00000000000000" pitchFamily="34" charset="-127"/>
              </a:rPr>
              <a:t>1. </a:t>
            </a:r>
            <a:r>
              <a:rPr lang="ko-KR" altLang="en-US" sz="2800">
                <a:solidFill>
                  <a:srgbClr val="121D49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문제 상황 이해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2800" i="0" u="none" strike="noStrike" kern="1200" cap="none" spc="0" normalizeH="0" baseline="0" noProof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2. </a:t>
            </a:r>
            <a:r>
              <a:rPr kumimoji="0" lang="ko-KR" altLang="en-US" sz="2800" i="0" u="none" strike="noStrike" kern="1200" cap="none" spc="0" normalizeH="0" baseline="0" noProof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탐색적 데이터 분석</a:t>
            </a:r>
            <a:r>
              <a:rPr lang="en-US" altLang="ko-KR" sz="2800">
                <a:solidFill>
                  <a:srgbClr val="121D49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 </a:t>
            </a:r>
            <a:endParaRPr kumimoji="0" lang="en-US" altLang="ko-KR" sz="2800" i="0" u="none" strike="noStrike" kern="1200" cap="none" spc="0" normalizeH="0" baseline="0" noProof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2800" b="0">
                <a:solidFill>
                  <a:srgbClr val="121D49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3. </a:t>
            </a:r>
            <a:r>
              <a:rPr lang="ko-KR" altLang="en-US" sz="2800" b="0">
                <a:solidFill>
                  <a:srgbClr val="121D49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모델 훈련 </a:t>
            </a:r>
            <a:r>
              <a:rPr lang="en-US" altLang="ko-KR" sz="2800" b="0">
                <a:solidFill>
                  <a:srgbClr val="121D49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( </a:t>
            </a:r>
            <a:r>
              <a:rPr lang="ko-KR" altLang="en-US" sz="2800" b="0">
                <a:solidFill>
                  <a:srgbClr val="121D49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선형 </a:t>
            </a:r>
            <a:r>
              <a:rPr lang="en-US" altLang="ko-KR" sz="2800" b="0">
                <a:solidFill>
                  <a:srgbClr val="121D49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-&gt; Ridge -&gt; Lasso -&gt; Random Forest) </a:t>
            </a:r>
          </a:p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2800" i="0" u="none" strike="noStrike" kern="1200" cap="none" spc="0" normalizeH="0" baseline="0" noProof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Noto Sans KR Black" panose="020B0A00000000000000" pitchFamily="34" charset="-127"/>
                <a:ea typeface="Noto Sans KR Black" panose="020B0A00000000000000" pitchFamily="34" charset="-127"/>
              </a:rPr>
              <a:t>4. </a:t>
            </a:r>
            <a:r>
              <a:rPr kumimoji="0" lang="ko-KR" altLang="en-US" sz="2800" i="0" u="none" strike="noStrike" kern="1200" cap="none" spc="0" normalizeH="0" baseline="0" noProof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결과 확인  </a:t>
            </a:r>
            <a:r>
              <a:rPr lang="ko-KR" altLang="en-US" sz="2800">
                <a:solidFill>
                  <a:srgbClr val="121D49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및 제출</a:t>
            </a:r>
            <a:endParaRPr lang="en-US" altLang="ko-KR" sz="2800">
              <a:solidFill>
                <a:srgbClr val="121D49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2800" b="0" i="0" u="none" strike="noStrike" kern="1200" cap="none" spc="0" normalizeH="0" baseline="0" noProof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Noto Sans KR Black" panose="020B0A00000000000000" pitchFamily="34" charset="-127"/>
                <a:ea typeface="Noto Sans KR Black" panose="020B0A00000000000000" pitchFamily="34" charset="-127"/>
              </a:rPr>
              <a:t>5. </a:t>
            </a:r>
            <a:r>
              <a:rPr kumimoji="0" lang="ko-KR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수학 이론 </a:t>
            </a:r>
            <a:endParaRPr kumimoji="0" lang="en-US" altLang="ko-KR" sz="2800" b="0" i="0" u="none" strike="noStrike" kern="1200" cap="none" spc="0" normalizeH="0" baseline="0" noProof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8" name="제목 15">
            <a:extLst>
              <a:ext uri="{FF2B5EF4-FFF2-40B4-BE49-F238E27FC236}">
                <a16:creationId xmlns:a16="http://schemas.microsoft.com/office/drawing/2014/main" id="{8B97C5F7-3827-C443-ED42-66D1994B1D24}"/>
              </a:ext>
            </a:extLst>
          </p:cNvPr>
          <p:cNvSpPr txBox="1">
            <a:spLocks/>
          </p:cNvSpPr>
          <p:nvPr/>
        </p:nvSpPr>
        <p:spPr>
          <a:xfrm>
            <a:off x="9632623" y="5905813"/>
            <a:ext cx="2164425" cy="633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914400"/>
            <a:r>
              <a:rPr lang="ko-KR" altLang="en-US" sz="1400" kern="0">
                <a:solidFill>
                  <a:srgbClr val="3F3F3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참고 자료 </a:t>
            </a:r>
            <a:r>
              <a:rPr lang="en-US" altLang="ko-KR" sz="1400" kern="0">
                <a:solidFill>
                  <a:srgbClr val="3F3F3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 </a:t>
            </a:r>
            <a:r>
              <a:rPr lang="ko-KR" altLang="en-US" sz="1400" kern="0">
                <a:solidFill>
                  <a:srgbClr val="3F3F3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교재 </a:t>
            </a:r>
            <a:r>
              <a:rPr lang="en-US" altLang="ko-KR" sz="1400" kern="0">
                <a:solidFill>
                  <a:srgbClr val="3F3F3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6</a:t>
            </a:r>
            <a:r>
              <a:rPr lang="ko-KR" altLang="en-US" sz="1400" kern="0">
                <a:solidFill>
                  <a:srgbClr val="3F3F3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단원</a:t>
            </a:r>
            <a:r>
              <a:rPr lang="en-US" altLang="ko-KR" sz="1400" kern="0">
                <a:solidFill>
                  <a:srgbClr val="3F3F3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ko-KR" altLang="en-US" sz="1400" kern="0">
                <a:solidFill>
                  <a:srgbClr val="3F3F3F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altLang="ko-KR" sz="1400" kern="0">
                <a:solidFill>
                  <a:schemeClr val="accent2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lang="ko-KR" altLang="en-US" sz="1400" kern="0" dirty="0">
              <a:solidFill>
                <a:schemeClr val="accent2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3997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4128955" y="897826"/>
            <a:ext cx="26132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5 - (0) 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수학이론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5" name="제목 15">
            <a:extLst>
              <a:ext uri="{FF2B5EF4-FFF2-40B4-BE49-F238E27FC236}">
                <a16:creationId xmlns:a16="http://schemas.microsoft.com/office/drawing/2014/main" id="{682348A9-A567-653B-0D69-DF4F79C63EA9}"/>
              </a:ext>
            </a:extLst>
          </p:cNvPr>
          <p:cNvSpPr txBox="1">
            <a:spLocks/>
          </p:cNvSpPr>
          <p:nvPr/>
        </p:nvSpPr>
        <p:spPr>
          <a:xfrm>
            <a:off x="2690605" y="1752450"/>
            <a:ext cx="5823523" cy="3998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914400">
              <a:lnSpc>
                <a:spcPct val="150000"/>
              </a:lnSpc>
            </a:pPr>
            <a:endParaRPr lang="en-US" altLang="ko-KR" sz="20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defTabSz="914400">
              <a:lnSpc>
                <a:spcPct val="200000"/>
              </a:lnSpc>
            </a:pPr>
            <a:r>
              <a:rPr lang="ko-KR" altLang="en-US" sz="11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●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타깃 값 로그 변환 </a:t>
            </a:r>
            <a:endParaRPr lang="en-US" altLang="ko-KR" sz="2000" b="1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defTabSz="914400">
              <a:lnSpc>
                <a:spcPct val="200000"/>
              </a:lnSpc>
            </a:pPr>
            <a:r>
              <a:rPr lang="ko-KR" altLang="en-US" sz="11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●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 피어슨 상관계수</a:t>
            </a:r>
            <a:endParaRPr lang="en-US" altLang="ko-KR" sz="2000" b="1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defTabSz="914400">
              <a:lnSpc>
                <a:spcPct val="200000"/>
              </a:lnSpc>
            </a:pPr>
            <a:r>
              <a:rPr lang="ko-KR" altLang="en-US" sz="11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●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RMSLE </a:t>
            </a:r>
          </a:p>
          <a:p>
            <a:pPr defTabSz="914400">
              <a:lnSpc>
                <a:spcPct val="200000"/>
              </a:lnSpc>
            </a:pPr>
            <a:r>
              <a:rPr lang="ko-KR" altLang="en-US" sz="11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●</a:t>
            </a: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Linear Regression</a:t>
            </a:r>
          </a:p>
          <a:p>
            <a:pPr defTabSz="914400">
              <a:lnSpc>
                <a:spcPct val="200000"/>
              </a:lnSpc>
            </a:pPr>
            <a:r>
              <a:rPr lang="ko-KR" altLang="en-US" sz="11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●</a:t>
            </a: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L2 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규제 </a:t>
            </a: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-&gt; Ridge</a:t>
            </a:r>
          </a:p>
          <a:p>
            <a:pPr defTabSz="914400">
              <a:lnSpc>
                <a:spcPct val="200000"/>
              </a:lnSpc>
            </a:pPr>
            <a:r>
              <a:rPr lang="ko-KR" altLang="en-US" sz="11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●</a:t>
            </a: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L1 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규제 </a:t>
            </a: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-&gt; Lasso </a:t>
            </a:r>
          </a:p>
          <a:p>
            <a:pPr defTabSz="914400">
              <a:lnSpc>
                <a:spcPct val="200000"/>
              </a:lnSpc>
            </a:pPr>
            <a:r>
              <a:rPr lang="ko-KR" altLang="en-US" sz="11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●</a:t>
            </a: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Random Forest 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모델 </a:t>
            </a:r>
            <a:endParaRPr lang="en-US" altLang="ko-KR" sz="2000" kern="0">
              <a:latin typeface="+mn-ea"/>
              <a:ea typeface="+mn-ea"/>
            </a:endParaRPr>
          </a:p>
          <a:p>
            <a:pPr marL="457200" indent="-457200" algn="ctr" defTabSz="914400">
              <a:buAutoNum type="arabicPeriod"/>
            </a:pPr>
            <a:endParaRPr lang="en-US" altLang="ko-KR" sz="2000" kern="0">
              <a:latin typeface="+mn-ea"/>
              <a:ea typeface="+mn-ea"/>
            </a:endParaRPr>
          </a:p>
          <a:p>
            <a:pPr marL="457200" indent="-457200" algn="ctr" defTabSz="914400">
              <a:buAutoNum type="arabicPeriod"/>
            </a:pPr>
            <a:endParaRPr lang="ko-KR" altLang="en-US" sz="2000" kern="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79606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4095542" y="614360"/>
            <a:ext cx="26132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5 - (1) 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정규분포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65F9217-6C56-3E90-67E2-6705B6B7FDA9}"/>
              </a:ext>
            </a:extLst>
          </p:cNvPr>
          <p:cNvGrpSpPr/>
          <p:nvPr/>
        </p:nvGrpSpPr>
        <p:grpSpPr>
          <a:xfrm>
            <a:off x="1266212" y="1552167"/>
            <a:ext cx="9268033" cy="4327998"/>
            <a:chOff x="1285667" y="1705808"/>
            <a:chExt cx="9268033" cy="4327998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F33F4E86-ACF1-1E04-7085-A0D52120F25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285667" y="1708754"/>
              <a:ext cx="2809875" cy="2798069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CA43A4C1-FFCF-3F03-F742-F8536878791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691522" y="1705808"/>
              <a:ext cx="2809876" cy="2803960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09DABFF1-B763-772A-4FB2-148D77C8A4C7}"/>
                </a:ext>
              </a:extLst>
            </p:cNvPr>
            <p:cNvSpPr/>
            <p:nvPr/>
          </p:nvSpPr>
          <p:spPr>
            <a:xfrm>
              <a:off x="2129946" y="5352404"/>
              <a:ext cx="7666134" cy="68140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/>
                <a:t>타깃값 분포가 정규분포에 가까울수록 회귀 모델 성능이 좋은 이유</a:t>
              </a:r>
              <a:r>
                <a:rPr lang="en-US" altLang="ko-KR"/>
                <a:t>?</a:t>
              </a:r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92AC676-DC02-64EC-80C1-C97021D277CB}"/>
                </a:ext>
              </a:extLst>
            </p:cNvPr>
            <p:cNvSpPr txBox="1"/>
            <p:nvPr/>
          </p:nvSpPr>
          <p:spPr>
            <a:xfrm>
              <a:off x="2374315" y="4598739"/>
              <a:ext cx="21810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/>
                <a:t>Before Log(Count) </a:t>
              </a:r>
              <a:endParaRPr lang="ko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8C80217-E377-8274-37FC-F7207C3B8AC4}"/>
                </a:ext>
              </a:extLst>
            </p:cNvPr>
            <p:cNvSpPr txBox="1"/>
            <p:nvPr/>
          </p:nvSpPr>
          <p:spPr>
            <a:xfrm>
              <a:off x="7817286" y="4540460"/>
              <a:ext cx="27364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/>
                <a:t>After Log =&gt; log(count)  </a:t>
              </a:r>
              <a:endParaRPr lang="ko-KR" altLang="en-US"/>
            </a:p>
          </p:txBody>
        </p:sp>
      </p:grpSp>
      <p:sp>
        <p:nvSpPr>
          <p:cNvPr id="17" name="1/2 액자 16">
            <a:extLst>
              <a:ext uri="{FF2B5EF4-FFF2-40B4-BE49-F238E27FC236}">
                <a16:creationId xmlns:a16="http://schemas.microsoft.com/office/drawing/2014/main" id="{D66825E0-A6E1-1539-0839-F70AC81CBB57}"/>
              </a:ext>
            </a:extLst>
          </p:cNvPr>
          <p:cNvSpPr/>
          <p:nvPr/>
        </p:nvSpPr>
        <p:spPr>
          <a:xfrm rot="18958423">
            <a:off x="5261689" y="2413594"/>
            <a:ext cx="1071909" cy="1081106"/>
          </a:xfrm>
          <a:prstGeom prst="halfFrame">
            <a:avLst>
              <a:gd name="adj1" fmla="val 14620"/>
              <a:gd name="adj2" fmla="val 169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>
              <a:solidFill>
                <a:schemeClr val="tx1"/>
              </a:solidFill>
            </a:endParaRPr>
          </a:p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6272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1465565" y="805766"/>
            <a:ext cx="92608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타깃값이 정규분포에 가까울수록 회귀 모델의 성능이 좋은 이유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8" name="제목 15">
            <a:extLst>
              <a:ext uri="{FF2B5EF4-FFF2-40B4-BE49-F238E27FC236}">
                <a16:creationId xmlns:a16="http://schemas.microsoft.com/office/drawing/2014/main" id="{BB7CD187-CA70-3564-B874-CC84339E7AFA}"/>
              </a:ext>
            </a:extLst>
          </p:cNvPr>
          <p:cNvSpPr txBox="1">
            <a:spLocks/>
          </p:cNvSpPr>
          <p:nvPr/>
        </p:nvSpPr>
        <p:spPr>
          <a:xfrm>
            <a:off x="1600119" y="1943099"/>
            <a:ext cx="8267862" cy="4238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 defTabSz="914400">
              <a:lnSpc>
                <a:spcPct val="150000"/>
              </a:lnSpc>
            </a:pPr>
            <a:endParaRPr lang="en-US" altLang="ko-KR" sz="20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 defTabSz="914400">
              <a:lnSpc>
                <a:spcPct val="150000"/>
              </a:lnSpc>
            </a:pPr>
            <a:r>
              <a:rPr lang="ko-KR" altLang="en-US" sz="11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●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중심 극한 정리</a:t>
            </a:r>
            <a:endParaRPr lang="en-US" altLang="ko-KR" sz="2000" b="1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 defTabSz="914400">
              <a:lnSpc>
                <a:spcPct val="150000"/>
              </a:lnSpc>
            </a:pP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 - </a:t>
            </a:r>
            <a:r>
              <a:rPr lang="ko-KR" altLang="en-US" sz="14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중심 극한 정리에 따르면</a:t>
            </a:r>
            <a:r>
              <a:rPr lang="en-US" altLang="ko-KR" sz="14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독립적이고 동일하게 분포된 확률 변수들의 합은 정규 분포에 근사</a:t>
            </a:r>
            <a:r>
              <a:rPr lang="en-US" altLang="ko-KR" sz="14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4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회귀 모델에서는 여러가지 변수를 결합해 타깃값을 예측하므로 </a:t>
            </a:r>
            <a:r>
              <a:rPr lang="en-US" altLang="ko-KR" sz="14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타깃값 분포가 정규분포에 가까울수록 가정이 성립될 가정이 높아지므로</a:t>
            </a:r>
            <a:r>
              <a:rPr lang="en-US" altLang="ko-KR" sz="14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모델이 더 잘 동작함</a:t>
            </a:r>
            <a:endParaRPr lang="en-US" altLang="ko-KR" sz="1400" b="1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 defTabSz="914400">
              <a:lnSpc>
                <a:spcPct val="150000"/>
              </a:lnSpc>
            </a:pPr>
            <a:r>
              <a:rPr lang="ko-KR" altLang="en-US" sz="11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●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오차 분포</a:t>
            </a:r>
            <a:endParaRPr lang="en-US" altLang="ko-KR" sz="2000" b="1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 defTabSz="914400">
              <a:lnSpc>
                <a:spcPct val="150000"/>
              </a:lnSpc>
            </a:pP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- </a:t>
            </a:r>
            <a:r>
              <a:rPr lang="ko-KR" altLang="en-US" sz="14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회귀 모델의 예측 오차는 종종 정규 분포를 따른다</a:t>
            </a:r>
            <a:r>
              <a:rPr lang="en-US" altLang="ko-KR" sz="14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4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즉</a:t>
            </a:r>
            <a:r>
              <a:rPr lang="en-US" altLang="ko-KR" sz="14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타깃값 분포가 정규분포에 가까울수록</a:t>
            </a:r>
            <a:r>
              <a:rPr lang="en-US" altLang="ko-KR" sz="14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예측 오차가 작아질 가능성이 높아져 모델의 성능이 개선될수 있다</a:t>
            </a:r>
            <a:r>
              <a:rPr lang="en-US" altLang="ko-KR" sz="14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algn="just" defTabSz="914400">
              <a:lnSpc>
                <a:spcPct val="150000"/>
              </a:lnSpc>
            </a:pPr>
            <a:r>
              <a:rPr lang="ko-KR" altLang="en-US" sz="11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●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자연</a:t>
            </a:r>
            <a:endParaRPr lang="en-US" altLang="ko-KR" sz="2000" b="1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 defTabSz="914400">
              <a:lnSpc>
                <a:spcPct val="150000"/>
              </a:lnSpc>
            </a:pP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4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자연계에서 많이 따르는 현상임</a:t>
            </a:r>
            <a:endParaRPr lang="en-US" altLang="ko-KR" sz="1400" b="1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defTabSz="914400">
              <a:lnSpc>
                <a:spcPct val="150000"/>
              </a:lnSpc>
            </a:pPr>
            <a:endParaRPr lang="en-US" altLang="ko-KR" sz="20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ctr" defTabSz="914400">
              <a:buAutoNum type="arabicPeriod"/>
            </a:pPr>
            <a:endParaRPr lang="en-US" altLang="ko-KR" sz="2000" kern="0">
              <a:latin typeface="+mn-ea"/>
              <a:ea typeface="+mn-ea"/>
            </a:endParaRPr>
          </a:p>
          <a:p>
            <a:pPr marL="457200" indent="-457200" algn="ctr" defTabSz="914400">
              <a:buAutoNum type="arabicPeriod"/>
            </a:pPr>
            <a:endParaRPr lang="en-US" altLang="ko-KR" sz="2000" kern="0">
              <a:latin typeface="+mn-ea"/>
              <a:ea typeface="+mn-ea"/>
            </a:endParaRPr>
          </a:p>
          <a:p>
            <a:pPr marL="457200" indent="-457200" algn="ctr" defTabSz="914400">
              <a:buAutoNum type="arabicPeriod"/>
            </a:pPr>
            <a:endParaRPr lang="ko-KR" altLang="en-US" sz="2000" kern="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31175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1704C20-DD59-F60E-F7A1-6904022B80F1}"/>
              </a:ext>
            </a:extLst>
          </p:cNvPr>
          <p:cNvGrpSpPr/>
          <p:nvPr/>
        </p:nvGrpSpPr>
        <p:grpSpPr>
          <a:xfrm>
            <a:off x="2015252" y="946057"/>
            <a:ext cx="8711539" cy="4401857"/>
            <a:chOff x="2015252" y="946057"/>
            <a:chExt cx="8711539" cy="440185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4245A75-3266-56AE-9B67-555DC21BA38F}"/>
                </a:ext>
              </a:extLst>
            </p:cNvPr>
            <p:cNvSpPr txBox="1"/>
            <p:nvPr/>
          </p:nvSpPr>
          <p:spPr>
            <a:xfrm>
              <a:off x="4601039" y="946057"/>
              <a:ext cx="298992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800" b="0" i="0" u="none" strike="noStrike" kern="1200" cap="none" spc="0" normalizeH="0" baseline="0" noProof="0">
                  <a:ln>
                    <a:noFill/>
                  </a:ln>
                  <a:solidFill>
                    <a:srgbClr val="121D49"/>
                  </a:solidFill>
                  <a:effectLst/>
                  <a:uLnTx/>
                  <a:uFillTx/>
                  <a:latin typeface="Noto Sans KR Black" panose="020B0A00000000000000" pitchFamily="34" charset="-127"/>
                  <a:ea typeface="Noto Sans KR Black" panose="020B0A00000000000000" pitchFamily="34" charset="-127"/>
                  <a:hlinkClick r:id="rId7"/>
                </a:rPr>
                <a:t>중심극한 정리 증명</a:t>
              </a: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Noto Sans KR Black" panose="020B0A00000000000000" pitchFamily="34" charset="-127"/>
                <a:ea typeface="Noto Sans KR Black" panose="020B0A00000000000000" pitchFamily="34" charset="-127"/>
              </a:endParaRPr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65DD7AF9-EBF0-3B1E-255A-88460C44ACC8}"/>
                </a:ext>
              </a:extLst>
            </p:cNvPr>
            <p:cNvSpPr/>
            <p:nvPr/>
          </p:nvSpPr>
          <p:spPr>
            <a:xfrm>
              <a:off x="2015252" y="2057372"/>
              <a:ext cx="2785966" cy="48512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확률 밀도 함수의 합성곱</a:t>
              </a:r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330DA74A-1B0C-6C5D-A633-50F5DF1A43BE}"/>
                </a:ext>
              </a:extLst>
            </p:cNvPr>
            <p:cNvGrpSpPr/>
            <p:nvPr/>
          </p:nvGrpSpPr>
          <p:grpSpPr>
            <a:xfrm>
              <a:off x="6544471" y="2057372"/>
              <a:ext cx="4182320" cy="3290542"/>
              <a:chOff x="6225921" y="2030738"/>
              <a:chExt cx="4182320" cy="3290542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3B011183-A9F5-A821-43C2-22F3322B5386}"/>
                  </a:ext>
                </a:extLst>
              </p:cNvPr>
              <p:cNvSpPr/>
              <p:nvPr/>
            </p:nvSpPr>
            <p:spPr>
              <a:xfrm>
                <a:off x="6225921" y="2030738"/>
                <a:ext cx="4182320" cy="52322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특성 함수 </a:t>
                </a:r>
                <a:r>
                  <a:rPr lang="en-US" altLang="ko-KR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(Characteristic function)</a:t>
                </a:r>
                <a:endParaRPr lang="ko-KR" altLang="en-US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A6ED1ADC-8B36-4CF0-BBD1-E703E196EC5C}"/>
                  </a:ext>
                </a:extLst>
              </p:cNvPr>
              <p:cNvSpPr/>
              <p:nvPr/>
            </p:nvSpPr>
            <p:spPr>
              <a:xfrm>
                <a:off x="6225921" y="3459090"/>
                <a:ext cx="4182320" cy="52322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hlinkClick r:id="rId8"/>
                  </a:rPr>
                  <a:t>푸리에 변환</a:t>
                </a:r>
                <a:r>
                  <a:rPr lang="en-US" altLang="ko-KR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hlinkClick r:id="rId8"/>
                  </a:rPr>
                  <a:t>(Fourier Transform)</a:t>
                </a:r>
                <a:endParaRPr lang="ko-KR" altLang="en-US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14" name="사각형: 둥근 모서리 13">
                <a:extLst>
                  <a:ext uri="{FF2B5EF4-FFF2-40B4-BE49-F238E27FC236}">
                    <a16:creationId xmlns:a16="http://schemas.microsoft.com/office/drawing/2014/main" id="{211ABF7A-B1C3-281E-C1D0-E446450A3D48}"/>
                  </a:ext>
                </a:extLst>
              </p:cNvPr>
              <p:cNvSpPr/>
              <p:nvPr/>
            </p:nvSpPr>
            <p:spPr>
              <a:xfrm>
                <a:off x="6225921" y="4798060"/>
                <a:ext cx="4182320" cy="52322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hlinkClick r:id="rId9"/>
                  </a:rPr>
                  <a:t>오일러 공식</a:t>
                </a:r>
                <a:r>
                  <a:rPr lang="en-US" altLang="ko-KR">
                    <a:solidFill>
                      <a:schemeClr val="tx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hlinkClick r:id="rId9"/>
                  </a:rPr>
                  <a:t>(Euler formula)</a:t>
                </a:r>
                <a:endParaRPr lang="ko-KR" altLang="en-US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37E92CF9-07F9-F7FC-EF79-85BA2B0C845D}"/>
                </a:ext>
              </a:extLst>
            </p:cNvPr>
            <p:cNvCxnSpPr/>
            <p:nvPr/>
          </p:nvCxnSpPr>
          <p:spPr>
            <a:xfrm flipV="1">
              <a:off x="4182894" y="1510086"/>
              <a:ext cx="618324" cy="3576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직선 화살표 연결선 17">
              <a:extLst>
                <a:ext uri="{FF2B5EF4-FFF2-40B4-BE49-F238E27FC236}">
                  <a16:creationId xmlns:a16="http://schemas.microsoft.com/office/drawing/2014/main" id="{66D3806F-56BB-CFEA-A33A-0137E32D908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590960" y="1510086"/>
              <a:ext cx="722085" cy="41121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525095B7-FDB0-2971-23E1-B9AD071247C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37266" y="2782861"/>
              <a:ext cx="0" cy="58941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F8526A6B-6701-CC58-D473-FB83D4900C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37266" y="4192621"/>
              <a:ext cx="0" cy="50261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3474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4095542" y="614360"/>
            <a:ext cx="36856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5 - (2) 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피어슨 상관계수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B41409E-5FBD-3B3F-1275-5EE5751A2EA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8037" y="1262834"/>
            <a:ext cx="5003796" cy="523321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0098842-BA62-A936-B746-853EAEB549B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51322" r="39630"/>
          <a:stretch/>
        </p:blipFill>
        <p:spPr>
          <a:xfrm>
            <a:off x="6096000" y="1395068"/>
            <a:ext cx="4835347" cy="1364601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3C6EC728-1D5F-8BDF-FB73-388F9D2A1EC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50277"/>
          <a:stretch/>
        </p:blipFill>
        <p:spPr>
          <a:xfrm>
            <a:off x="5683233" y="2659865"/>
            <a:ext cx="5840730" cy="383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53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4095542" y="614360"/>
            <a:ext cx="36856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5 - (2) 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피어슨 상관계수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7E4ED87-DE43-BE72-F17B-097D9B7C5095}"/>
              </a:ext>
            </a:extLst>
          </p:cNvPr>
          <p:cNvGrpSpPr/>
          <p:nvPr/>
        </p:nvGrpSpPr>
        <p:grpSpPr>
          <a:xfrm>
            <a:off x="786225" y="1395068"/>
            <a:ext cx="4835347" cy="4848572"/>
            <a:chOff x="911439" y="1395068"/>
            <a:chExt cx="4835347" cy="4848572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A0098842-BA62-A936-B746-853EAEB549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51322" r="39630"/>
            <a:stretch/>
          </p:blipFill>
          <p:spPr>
            <a:xfrm>
              <a:off x="911439" y="1395068"/>
              <a:ext cx="4835347" cy="1364601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7710D9B2-607D-216E-F65F-E7E9F48DA7C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13381" y="2627718"/>
              <a:ext cx="4833405" cy="3615922"/>
            </a:xfrm>
            <a:prstGeom prst="rect">
              <a:avLst/>
            </a:prstGeom>
          </p:spPr>
        </p:pic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1D1BE47-39CB-0028-2468-B0B8202F1B16}"/>
              </a:ext>
            </a:extLst>
          </p:cNvPr>
          <p:cNvSpPr/>
          <p:nvPr/>
        </p:nvSpPr>
        <p:spPr>
          <a:xfrm>
            <a:off x="5938354" y="1809182"/>
            <a:ext cx="5728927" cy="31216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●</a:t>
            </a:r>
            <a:r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hlinkClick r:id="rId9"/>
              </a:rPr>
              <a:t>코시슈바르츠 부등식</a:t>
            </a:r>
            <a:r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 의해</a:t>
            </a:r>
            <a:r>
              <a:rPr lang="en-US" altLang="ko-KR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+1 </a:t>
            </a:r>
            <a:r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과 </a:t>
            </a:r>
            <a:r>
              <a:rPr lang="en-US" altLang="ko-KR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-1 </a:t>
            </a:r>
            <a:r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사이의 값 가짐</a:t>
            </a:r>
            <a:r>
              <a:rPr lang="en-US" altLang="ko-KR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altLang="ko-KR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●</a:t>
            </a:r>
            <a:r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en-US" altLang="ko-KR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+1 </a:t>
            </a:r>
            <a:r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은 양의 상관관계 </a:t>
            </a:r>
            <a:r>
              <a:rPr lang="en-US" altLang="ko-KR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-1 </a:t>
            </a:r>
            <a:r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은 음의 상관관계 가짐</a:t>
            </a:r>
            <a:endParaRPr lang="en-US" altLang="ko-KR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●</a:t>
            </a:r>
            <a:r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hlinkClick r:id="rId10"/>
              </a:rPr>
              <a:t>공분산이란</a:t>
            </a:r>
            <a:r>
              <a:rPr lang="en-US" altLang="ko-KR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hlinkClick r:id="rId10"/>
              </a:rPr>
              <a:t>?</a:t>
            </a:r>
            <a:endParaRPr lang="en-US" altLang="ko-KR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9056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4095542" y="614360"/>
            <a:ext cx="25314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5 - (3) RMSLE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C710F2F-7A25-EDDD-6B1E-D9C43C8900B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6036"/>
          <a:stretch/>
        </p:blipFill>
        <p:spPr>
          <a:xfrm>
            <a:off x="2491332" y="1282354"/>
            <a:ext cx="5739881" cy="1547712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E01FD193-031F-9021-E47A-E543DFEF5010}"/>
              </a:ext>
            </a:extLst>
          </p:cNvPr>
          <p:cNvSpPr/>
          <p:nvPr/>
        </p:nvSpPr>
        <p:spPr>
          <a:xfrm>
            <a:off x="3231536" y="2830066"/>
            <a:ext cx="5728927" cy="31216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● 아웃라이어에 강하다    </a:t>
            </a:r>
            <a:endParaRPr lang="en-US" altLang="ko-KR" sz="20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● 상대적 </a:t>
            </a:r>
            <a:r>
              <a:rPr lang="en-US" altLang="ko-KR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Error </a:t>
            </a:r>
            <a:r>
              <a:rPr lang="ko-KR" altLang="en-US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측정해준다</a:t>
            </a:r>
            <a:r>
              <a:rPr lang="en-US" altLang="ko-KR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● </a:t>
            </a:r>
            <a:r>
              <a:rPr lang="en-US" altLang="ko-KR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Under Estimation</a:t>
            </a:r>
            <a:r>
              <a:rPr lang="ko-KR" altLang="en-US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 더 큰 패널티를 부여한다</a:t>
            </a:r>
            <a:r>
              <a:rPr lang="en-US" altLang="ko-KR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● </a:t>
            </a:r>
            <a:r>
              <a:rPr lang="en-US" altLang="ko-KR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억과 </a:t>
            </a:r>
            <a:r>
              <a:rPr lang="en-US" altLang="ko-KR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100</a:t>
            </a:r>
            <a:r>
              <a:rPr lang="ko-KR" altLang="en-US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억의 차이 </a:t>
            </a:r>
            <a:r>
              <a:rPr lang="en-US" altLang="ko-KR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== 1 </a:t>
            </a:r>
            <a:r>
              <a:rPr lang="ko-KR" altLang="en-US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과 </a:t>
            </a:r>
            <a:r>
              <a:rPr lang="en-US" altLang="ko-KR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100 </a:t>
            </a:r>
            <a:r>
              <a:rPr lang="ko-KR" altLang="en-US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차이 </a:t>
            </a:r>
            <a:endParaRPr lang="en-US" altLang="ko-KR" sz="20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hlinkClick r:id="rId9"/>
              </a:rPr>
              <a:t>깃허브 코드 첨부</a:t>
            </a:r>
            <a:endParaRPr lang="ko-KR" altLang="en-US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6123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3825955" y="730107"/>
            <a:ext cx="45400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5 - (4) Linear Regression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37F5A67-2754-DF31-7157-7EF482F98E63}"/>
              </a:ext>
            </a:extLst>
          </p:cNvPr>
          <p:cNvSpPr/>
          <p:nvPr/>
        </p:nvSpPr>
        <p:spPr>
          <a:xfrm>
            <a:off x="1910311" y="1779810"/>
            <a:ext cx="9056978" cy="41789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● </a:t>
            </a:r>
            <a:r>
              <a:rPr lang="ko-KR" altLang="en-US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딥러닝 처럼 </a:t>
            </a:r>
            <a:r>
              <a:rPr lang="en-US" altLang="ko-KR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gradient descent </a:t>
            </a:r>
            <a:r>
              <a:rPr lang="ko-KR" altLang="en-US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쓰는 줄 알았는데 아니였음</a:t>
            </a:r>
            <a:r>
              <a:rPr lang="en-US" altLang="ko-KR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0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● </a:t>
            </a:r>
            <a:r>
              <a:rPr lang="ko-KR" altLang="en-US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사용방법 </a:t>
            </a:r>
            <a:r>
              <a:rPr lang="en-US" altLang="ko-KR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최소차승법 </a:t>
            </a:r>
            <a:r>
              <a:rPr lang="en-US" altLang="ko-KR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(OLS</a:t>
            </a:r>
            <a:r>
              <a:rPr lang="ko-KR" altLang="en-US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Ordinary</a:t>
            </a:r>
            <a:r>
              <a:rPr lang="ko-KR" altLang="en-US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Least</a:t>
            </a:r>
            <a:r>
              <a:rPr lang="ko-KR" altLang="en-US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Squares) = </a:t>
            </a:r>
          </a:p>
          <a:p>
            <a:pPr>
              <a:lnSpc>
                <a:spcPct val="150000"/>
              </a:lnSpc>
            </a:pPr>
            <a:r>
              <a:rPr lang="ko-KR" altLang="en-US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잔차제곱합 </a:t>
            </a:r>
            <a:r>
              <a:rPr lang="en-US" altLang="ko-KR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(RSS</a:t>
            </a:r>
            <a:r>
              <a:rPr lang="ko-KR" altLang="en-US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Residual</a:t>
            </a:r>
            <a:r>
              <a:rPr lang="ko-KR" altLang="en-US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Sum</a:t>
            </a:r>
            <a:r>
              <a:rPr lang="ko-KR" altLang="en-US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of</a:t>
            </a:r>
            <a:r>
              <a:rPr lang="ko-KR" altLang="en-US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Squares) </a:t>
            </a:r>
            <a:r>
              <a:rPr lang="ko-KR" altLang="en-US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최소화 하는 가중치 벡터 구하는 방법</a:t>
            </a:r>
            <a:endParaRPr lang="en-US" altLang="ko-KR" sz="2000" b="1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0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● </a:t>
            </a:r>
            <a:r>
              <a:rPr lang="ko-KR" altLang="en-US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단순히 라이브러리를 암기식으로 사용하는 것이 아닌</a:t>
            </a:r>
            <a:r>
              <a:rPr lang="en-US" altLang="ko-KR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numpy </a:t>
            </a:r>
            <a:r>
              <a:rPr lang="ko-KR" altLang="en-US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직접 구현을 해보며</a:t>
            </a:r>
            <a:r>
              <a:rPr lang="en-US" altLang="ko-KR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원리를 알아보자</a:t>
            </a:r>
            <a:r>
              <a:rPr lang="en-US" altLang="ko-KR" sz="20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!</a:t>
            </a:r>
            <a:endParaRPr lang="en-US" altLang="ko-KR" sz="2400" b="1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400" b="1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4429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2879521" y="623476"/>
            <a:ext cx="38491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5 - (4)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코드  구현 및 비교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1CB851A-308F-B45C-D55B-35A4E89EC2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" y="1146696"/>
            <a:ext cx="6096000" cy="567320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2D42568-C07C-6097-02E1-70F62BB9EFE4}"/>
              </a:ext>
            </a:extLst>
          </p:cNvPr>
          <p:cNvSpPr txBox="1"/>
          <p:nvPr/>
        </p:nvSpPr>
        <p:spPr>
          <a:xfrm>
            <a:off x="6643700" y="808142"/>
            <a:ext cx="12234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>
                <a:latin typeface="Noto Sans KR Black" panose="020B0A00000000000000" pitchFamily="34" charset="-127"/>
                <a:ea typeface="Noto Sans KR Black" panose="020B0A00000000000000" pitchFamily="34" charset="-127"/>
                <a:hlinkClick r:id="rId8"/>
              </a:rPr>
              <a:t>깃허브 링크 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F24FFBB-8FB2-045B-C69D-C34FB9CE408F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18691"/>
          <a:stretch/>
        </p:blipFill>
        <p:spPr>
          <a:xfrm>
            <a:off x="6096001" y="1146696"/>
            <a:ext cx="6024006" cy="5673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22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3825955" y="730107"/>
            <a:ext cx="26949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5 - (4) 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수식 증명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447DC76-CACE-6FD2-004D-F468667045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96679" y="1253327"/>
            <a:ext cx="9398642" cy="5428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712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829DE2-4305-CA2B-262B-BA53FC3F15C7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121D49"/>
                </a:solidFill>
              </a:rPr>
              <a:t>2023</a:t>
            </a:r>
            <a:endParaRPr lang="ko-KR" altLang="en-US" sz="1200" dirty="0">
              <a:solidFill>
                <a:srgbClr val="121D49"/>
              </a:solidFill>
            </a:endParaRPr>
          </a:p>
        </p:txBody>
      </p:sp>
      <p:sp>
        <p:nvSpPr>
          <p:cNvPr id="16" name="제목 15">
            <a:extLst>
              <a:ext uri="{FF2B5EF4-FFF2-40B4-BE49-F238E27FC236}">
                <a16:creationId xmlns:a16="http://schemas.microsoft.com/office/drawing/2014/main" id="{6E124138-CDAF-9BC6-E321-DED46B9BF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761" y="636415"/>
            <a:ext cx="10932478" cy="576806"/>
          </a:xfrm>
        </p:spPr>
        <p:txBody>
          <a:bodyPr>
            <a:normAutofit/>
          </a:bodyPr>
          <a:lstStyle/>
          <a:p>
            <a:pPr algn="ctr"/>
            <a:r>
              <a:rPr lang="en-US" altLang="ko-KR" sz="2000">
                <a:solidFill>
                  <a:srgbClr val="121D49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1- (1) </a:t>
            </a:r>
            <a:r>
              <a:rPr lang="en-US" altLang="ko-KR" sz="2000">
                <a:solidFill>
                  <a:srgbClr val="121D49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Capital BikeShare</a:t>
            </a:r>
            <a:endParaRPr lang="ko-KR" altLang="en-US" sz="2000"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19C676B-F811-635D-7086-E6E6EC7DAEA3}"/>
              </a:ext>
            </a:extLst>
          </p:cNvPr>
          <p:cNvGrpSpPr/>
          <p:nvPr/>
        </p:nvGrpSpPr>
        <p:grpSpPr>
          <a:xfrm>
            <a:off x="1213296" y="1281436"/>
            <a:ext cx="9960131" cy="5576564"/>
            <a:chOff x="704011" y="1164704"/>
            <a:chExt cx="7514374" cy="5576564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02175AA6-838F-E708-0289-F76E6D953C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r="-1729" b="50068"/>
            <a:stretch/>
          </p:blipFill>
          <p:spPr>
            <a:xfrm>
              <a:off x="704011" y="1164704"/>
              <a:ext cx="7424741" cy="3424322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520155D3-F385-5437-4C57-8F4C4EA3AC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-1" t="59433" r="-2957"/>
            <a:stretch/>
          </p:blipFill>
          <p:spPr>
            <a:xfrm>
              <a:off x="704011" y="3959157"/>
              <a:ext cx="7514374" cy="27821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4077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3525995" y="438987"/>
            <a:ext cx="46251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5 - (5) Ridge 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모델 </a:t>
            </a: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+ L2 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규제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1" name="제목 15">
            <a:extLst>
              <a:ext uri="{FF2B5EF4-FFF2-40B4-BE49-F238E27FC236}">
                <a16:creationId xmlns:a16="http://schemas.microsoft.com/office/drawing/2014/main" id="{D3EF9B55-036E-BF56-4271-AD05AD63B464}"/>
              </a:ext>
            </a:extLst>
          </p:cNvPr>
          <p:cNvSpPr txBox="1">
            <a:spLocks/>
          </p:cNvSpPr>
          <p:nvPr/>
        </p:nvSpPr>
        <p:spPr>
          <a:xfrm>
            <a:off x="1491262" y="1044322"/>
            <a:ext cx="8267862" cy="4985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 defTabSz="914400">
              <a:lnSpc>
                <a:spcPct val="150000"/>
              </a:lnSpc>
            </a:pPr>
            <a:endParaRPr lang="en-US" altLang="ko-KR" sz="20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 defTabSz="914400">
              <a:lnSpc>
                <a:spcPct val="150000"/>
              </a:lnSpc>
            </a:pPr>
            <a:r>
              <a:rPr lang="ko-KR" altLang="en-US" sz="11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●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Ridge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모델</a:t>
            </a:r>
            <a:endParaRPr lang="en-US" altLang="ko-KR" sz="2000" b="1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 defTabSz="914400">
              <a:lnSpc>
                <a:spcPct val="150000"/>
              </a:lnSpc>
            </a:pP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 - </a:t>
            </a:r>
            <a:r>
              <a:rPr lang="ko-KR" altLang="en-US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기존 선형회귀 방식에서 추가적인 제약조건 </a:t>
            </a:r>
            <a:r>
              <a:rPr lang="en-US" altLang="ko-KR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( L2-</a:t>
            </a:r>
            <a:r>
              <a:rPr lang="ko-KR" altLang="en-US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norm ) </a:t>
            </a:r>
            <a:r>
              <a:rPr lang="ko-KR" altLang="en-US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을 추가한 모델</a:t>
            </a:r>
            <a:endParaRPr lang="en-US" altLang="ko-KR" sz="14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 defTabSz="914400">
              <a:lnSpc>
                <a:spcPct val="150000"/>
              </a:lnSpc>
            </a:pPr>
            <a:r>
              <a:rPr lang="ko-KR" altLang="en-US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제곱항의 크기는 계수값이 클수록 커지기 떄문에 비용함수는 계수값이 작은 모델 선호</a:t>
            </a:r>
            <a:endParaRPr lang="en-US" altLang="ko-KR" sz="2000" b="1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 defTabSz="914400">
              <a:lnSpc>
                <a:spcPct val="150000"/>
              </a:lnSpc>
            </a:pPr>
            <a:r>
              <a:rPr lang="ko-KR" altLang="en-US" sz="11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●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L2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규제란</a:t>
            </a: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</a:p>
          <a:p>
            <a:pPr algn="just" defTabSz="914400">
              <a:lnSpc>
                <a:spcPct val="150000"/>
              </a:lnSpc>
            </a:pP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- </a:t>
            </a:r>
            <a:r>
              <a:rPr lang="en-US" altLang="ko-KR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Cost function </a:t>
            </a:r>
            <a:r>
              <a:rPr lang="ko-KR" altLang="en-US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에 제곱한 가중치 값을 더해줌으로써 </a:t>
            </a:r>
            <a:endParaRPr lang="en-US" altLang="ko-KR" sz="14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 defTabSz="914400">
              <a:lnSpc>
                <a:spcPct val="150000"/>
              </a:lnSpc>
            </a:pPr>
            <a:r>
              <a:rPr lang="ko-KR" altLang="en-US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편미분을 통해 </a:t>
            </a:r>
            <a:r>
              <a:rPr lang="en-US" altLang="ko-KR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back propagation </a:t>
            </a:r>
            <a:r>
              <a:rPr lang="ko-KR" altLang="en-US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시</a:t>
            </a:r>
            <a:r>
              <a:rPr lang="en-US" altLang="ko-KR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, Cost </a:t>
            </a:r>
            <a:r>
              <a:rPr lang="ko-KR" altLang="en-US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뿐만 아니라 가중</a:t>
            </a:r>
            <a:endParaRPr lang="en-US" altLang="ko-KR" sz="14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 defTabSz="914400">
              <a:lnSpc>
                <a:spcPct val="150000"/>
              </a:lnSpc>
            </a:pPr>
            <a:r>
              <a:rPr lang="ko-KR" altLang="en-US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치 역시 줄어드는 방식으로 한다</a:t>
            </a:r>
            <a:r>
              <a:rPr lang="en-US" altLang="ko-KR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endParaRPr lang="en-US" altLang="ko-KR" sz="2000" b="1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 defTabSz="914400">
              <a:lnSpc>
                <a:spcPct val="150000"/>
              </a:lnSpc>
            </a:pPr>
            <a:r>
              <a:rPr lang="ko-KR" altLang="en-US" sz="11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● 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그리드 서치란</a:t>
            </a: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</a:p>
          <a:p>
            <a:pPr algn="just" defTabSz="914400">
              <a:lnSpc>
                <a:spcPct val="150000"/>
              </a:lnSpc>
            </a:pP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모델 하이퍼 파라미터에 넣을수 있는 값들을 순차적으로 입력한 뒤에 가장 높은 성능을 보이는 하이퍼 파라미터들을 찾는 탐색 방법</a:t>
            </a:r>
            <a:endParaRPr lang="en-US" altLang="ko-KR" sz="14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ctr" defTabSz="914400">
              <a:buAutoNum type="arabicPeriod"/>
            </a:pPr>
            <a:endParaRPr lang="en-US" altLang="ko-KR" sz="2000" kern="0">
              <a:latin typeface="+mn-ea"/>
              <a:ea typeface="+mn-ea"/>
            </a:endParaRPr>
          </a:p>
          <a:p>
            <a:pPr marL="457200" indent="-457200" algn="ctr" defTabSz="914400">
              <a:buAutoNum type="arabicPeriod"/>
            </a:pPr>
            <a:endParaRPr lang="en-US" altLang="ko-KR" sz="2000" kern="0">
              <a:latin typeface="+mn-ea"/>
              <a:ea typeface="+mn-ea"/>
            </a:endParaRPr>
          </a:p>
          <a:p>
            <a:pPr marL="457200" indent="-457200" algn="ctr" defTabSz="914400">
              <a:buAutoNum type="arabicPeriod"/>
            </a:pPr>
            <a:endParaRPr lang="ko-KR" altLang="en-US" sz="2000" kern="0" dirty="0">
              <a:latin typeface="+mn-ea"/>
              <a:ea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7A4099C-693E-AEAE-F2A5-7477E82270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30808" y="2983888"/>
            <a:ext cx="3022674" cy="1332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860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4095542" y="614360"/>
            <a:ext cx="4883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5 - (6) Lassso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 모델 </a:t>
            </a: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 + L1 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규제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5" name="제목 15">
            <a:extLst>
              <a:ext uri="{FF2B5EF4-FFF2-40B4-BE49-F238E27FC236}">
                <a16:creationId xmlns:a16="http://schemas.microsoft.com/office/drawing/2014/main" id="{527381F8-8E6E-6193-9341-90E3C1C661A2}"/>
              </a:ext>
            </a:extLst>
          </p:cNvPr>
          <p:cNvSpPr txBox="1">
            <a:spLocks/>
          </p:cNvSpPr>
          <p:nvPr/>
        </p:nvSpPr>
        <p:spPr>
          <a:xfrm>
            <a:off x="1187551" y="936498"/>
            <a:ext cx="8267862" cy="4985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 defTabSz="914400">
              <a:lnSpc>
                <a:spcPct val="150000"/>
              </a:lnSpc>
            </a:pPr>
            <a:endParaRPr lang="en-US" altLang="ko-KR" sz="20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 defTabSz="914400">
              <a:lnSpc>
                <a:spcPct val="150000"/>
              </a:lnSpc>
            </a:pPr>
            <a:r>
              <a:rPr lang="ko-KR" altLang="en-US" sz="11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●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Lasso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모델</a:t>
            </a:r>
            <a:endParaRPr lang="en-US" altLang="ko-KR" sz="2000" b="1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 defTabSz="914400">
              <a:lnSpc>
                <a:spcPct val="150000"/>
              </a:lnSpc>
            </a:pP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 - </a:t>
            </a:r>
            <a:r>
              <a:rPr lang="ko-KR" altLang="en-US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기존 선형회귀 방식에서 추가적인 제약조건 </a:t>
            </a:r>
            <a:r>
              <a:rPr lang="en-US" altLang="ko-KR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( L1-</a:t>
            </a:r>
            <a:r>
              <a:rPr lang="ko-KR" altLang="en-US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norm ) </a:t>
            </a:r>
            <a:r>
              <a:rPr lang="ko-KR" altLang="en-US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을 추가한 모델</a:t>
            </a:r>
            <a:endParaRPr lang="en-US" altLang="ko-KR" sz="14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 defTabSz="914400">
              <a:lnSpc>
                <a:spcPct val="150000"/>
              </a:lnSpc>
            </a:pPr>
            <a:r>
              <a:rPr lang="en-US" altLang="ko-KR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     </a:t>
            </a:r>
            <a:r>
              <a:rPr lang="ko-KR" altLang="en-US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비용 함수에 절댓값 항의 합을 더하여 계수값의 크기를 작게 만들어 모델 복잡도를 </a:t>
            </a:r>
            <a:endParaRPr lang="en-US" altLang="ko-KR" sz="14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 defTabSz="914400">
              <a:lnSpc>
                <a:spcPct val="150000"/>
              </a:lnSpc>
            </a:pPr>
            <a:r>
              <a:rPr lang="en-US" altLang="ko-KR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     </a:t>
            </a:r>
            <a:r>
              <a:rPr lang="ko-KR" altLang="en-US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줄임</a:t>
            </a:r>
            <a:r>
              <a:rPr lang="en-US" altLang="ko-KR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algn="just" defTabSz="914400">
              <a:lnSpc>
                <a:spcPct val="150000"/>
              </a:lnSpc>
            </a:pPr>
            <a:r>
              <a:rPr lang="ko-KR" altLang="en-US" sz="11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●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L1</a:t>
            </a:r>
            <a:r>
              <a:rPr lang="ko-KR" altLang="en-US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규제란</a:t>
            </a: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</a:p>
          <a:p>
            <a:pPr algn="just" defTabSz="914400">
              <a:lnSpc>
                <a:spcPct val="150000"/>
              </a:lnSpc>
            </a:pP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- </a:t>
            </a:r>
            <a:r>
              <a:rPr lang="en-US" altLang="ko-KR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Cost function </a:t>
            </a:r>
            <a:r>
              <a:rPr lang="ko-KR" altLang="en-US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에  가중치 절댓값을 더해준값</a:t>
            </a:r>
            <a:endParaRPr lang="en-US" altLang="ko-KR" sz="14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 defTabSz="914400">
              <a:lnSpc>
                <a:spcPct val="150000"/>
              </a:lnSpc>
            </a:pPr>
            <a:r>
              <a:rPr lang="en-US" altLang="ko-KR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  <a:r>
              <a:rPr lang="ko-KR" altLang="en-US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편미분시</a:t>
            </a:r>
            <a:r>
              <a:rPr lang="en-US" altLang="ko-KR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, w </a:t>
            </a:r>
            <a:r>
              <a:rPr lang="ko-KR" altLang="en-US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값은 상수값이 되어버리고 부호에 따라서</a:t>
            </a:r>
            <a:endParaRPr lang="en-US" altLang="ko-KR" sz="14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 defTabSz="914400">
              <a:lnSpc>
                <a:spcPct val="150000"/>
              </a:lnSpc>
            </a:pPr>
            <a:r>
              <a:rPr lang="en-US" altLang="ko-KR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    +, - </a:t>
            </a:r>
            <a:r>
              <a:rPr lang="ko-KR" altLang="en-US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가 되며</a:t>
            </a:r>
            <a:r>
              <a:rPr lang="en-US" altLang="ko-KR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가중치가 작을 경우 상수값에 의해 </a:t>
            </a:r>
            <a:r>
              <a:rPr lang="en-US" altLang="ko-KR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weight = 0 </a:t>
            </a:r>
            <a:r>
              <a:rPr lang="ko-KR" altLang="en-US" sz="1400" kern="0">
                <a:latin typeface="맑은 고딕" panose="020B0503020000020004" pitchFamily="50" charset="-127"/>
                <a:ea typeface="맑은 고딕" panose="020B0503020000020004" pitchFamily="50" charset="-127"/>
              </a:rPr>
              <a:t>됨</a:t>
            </a:r>
            <a:endParaRPr lang="en-US" altLang="ko-KR" sz="14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 defTabSz="914400">
              <a:lnSpc>
                <a:spcPct val="150000"/>
              </a:lnSpc>
            </a:pPr>
            <a:endParaRPr lang="en-US" altLang="ko-KR" sz="14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ctr" defTabSz="914400">
              <a:buAutoNum type="arabicPeriod"/>
            </a:pPr>
            <a:endParaRPr lang="en-US" altLang="ko-KR" sz="2000" kern="0">
              <a:latin typeface="+mn-ea"/>
              <a:ea typeface="+mn-ea"/>
            </a:endParaRPr>
          </a:p>
          <a:p>
            <a:pPr marL="457200" indent="-457200" algn="ctr" defTabSz="914400">
              <a:buAutoNum type="arabicPeriod"/>
            </a:pPr>
            <a:endParaRPr lang="en-US" altLang="ko-KR" sz="2000" kern="0">
              <a:latin typeface="+mn-ea"/>
              <a:ea typeface="+mn-ea"/>
            </a:endParaRPr>
          </a:p>
          <a:p>
            <a:pPr marL="457200" indent="-457200" algn="ctr" defTabSz="914400">
              <a:buAutoNum type="arabicPeriod"/>
            </a:pPr>
            <a:endParaRPr lang="ko-KR" altLang="en-US" sz="2000" kern="0" dirty="0">
              <a:latin typeface="+mn-ea"/>
              <a:ea typeface="+mn-ea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15600F8-60AA-B3B9-E3DE-48274F664B0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100" t="28547" r="6864"/>
          <a:stretch/>
        </p:blipFill>
        <p:spPr>
          <a:xfrm>
            <a:off x="1313281" y="4569002"/>
            <a:ext cx="3706238" cy="1225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652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3935953" y="728660"/>
            <a:ext cx="47897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5 - (7) Random Forest 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모델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907ABA5-5F62-55F7-88BE-E58463FA1707}"/>
              </a:ext>
            </a:extLst>
          </p:cNvPr>
          <p:cNvSpPr/>
          <p:nvPr/>
        </p:nvSpPr>
        <p:spPr>
          <a:xfrm>
            <a:off x="993053" y="1687677"/>
            <a:ext cx="4905679" cy="34826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● </a:t>
            </a:r>
            <a:r>
              <a:rPr lang="ko-KR" altLang="en-US"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의사결정나무 </a:t>
            </a:r>
            <a:r>
              <a:rPr lang="en-US" altLang="ko-KR"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(Decision Tree) </a:t>
            </a:r>
            <a:r>
              <a:rPr lang="ko-KR" altLang="en-US"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앙상 블 기법 중하나로</a:t>
            </a:r>
            <a:r>
              <a:rPr lang="en-US" altLang="ko-KR"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 </a:t>
            </a:r>
            <a:r>
              <a:rPr lang="ko-KR" altLang="en-US"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여러 개의 의사결정나무 생성해서 결과를 종합 예측하는 모델</a:t>
            </a:r>
            <a:endParaRPr lang="en-US" altLang="ko-KR" sz="16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분류</a:t>
            </a:r>
            <a:r>
              <a:rPr lang="en-US" altLang="ko-KR"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(Classification), </a:t>
            </a:r>
            <a:r>
              <a:rPr lang="ko-KR" altLang="en-US"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회귀</a:t>
            </a:r>
            <a:r>
              <a:rPr lang="en-US" altLang="ko-KR"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(Regression) </a:t>
            </a:r>
            <a:r>
              <a:rPr lang="ko-KR" altLang="en-US"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문제에 모두 사용 가능함</a:t>
            </a:r>
            <a:r>
              <a:rPr lang="en-US" altLang="ko-KR"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과적합</a:t>
            </a:r>
            <a:r>
              <a:rPr lang="en-US" altLang="ko-KR"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(Overfitting)</a:t>
            </a:r>
            <a:r>
              <a:rPr lang="ko-KR" altLang="en-US"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문제를 해결해준다</a:t>
            </a:r>
            <a:r>
              <a:rPr lang="en-US" altLang="ko-KR"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200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C0D7DFB-6639-1CB5-9D17-0E3A6F86B8F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2377" y="1623668"/>
            <a:ext cx="4946570" cy="340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830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4280368" y="636415"/>
            <a:ext cx="26084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 – 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성능 향상시도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F086AC27-43A2-A1CD-B25F-279B894690A7}"/>
              </a:ext>
            </a:extLst>
          </p:cNvPr>
          <p:cNvSpPr/>
          <p:nvPr/>
        </p:nvSpPr>
        <p:spPr>
          <a:xfrm>
            <a:off x="1849597" y="2511746"/>
            <a:ext cx="7469948" cy="199015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>
              <a:lnSpc>
                <a:spcPct val="150000"/>
              </a:lnSpc>
            </a:pPr>
            <a:r>
              <a:rPr lang="ko-KR" altLang="en-US" sz="2400" b="1" ker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조금 더 성능을 향상시킬 방안 </a:t>
            </a:r>
            <a:r>
              <a:rPr lang="en-US" altLang="ko-KR" sz="2400" b="1" ker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1595143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5302353" y="791621"/>
            <a:ext cx="15872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>
                <a:solidFill>
                  <a:srgbClr val="121D49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참고 자료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5" name="제목 15">
            <a:extLst>
              <a:ext uri="{FF2B5EF4-FFF2-40B4-BE49-F238E27FC236}">
                <a16:creationId xmlns:a16="http://schemas.microsoft.com/office/drawing/2014/main" id="{545700B9-4D5E-9A01-2D16-8E88FDFE93EC}"/>
              </a:ext>
            </a:extLst>
          </p:cNvPr>
          <p:cNvSpPr txBox="1">
            <a:spLocks/>
          </p:cNvSpPr>
          <p:nvPr/>
        </p:nvSpPr>
        <p:spPr>
          <a:xfrm>
            <a:off x="1564271" y="2664139"/>
            <a:ext cx="9522829" cy="3612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just" defTabSz="914400">
              <a:lnSpc>
                <a:spcPct val="150000"/>
              </a:lnSpc>
            </a:pPr>
            <a:endParaRPr lang="en-US" altLang="ko-KR" sz="20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 algn="just" defTabSz="9144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2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https://capitalbikeshare.com/</a:t>
            </a:r>
          </a:p>
          <a:p>
            <a:pPr marL="171450" indent="-171450" algn="just" defTabSz="9144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2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https://angeloyeo.github.io/2020/01/10/CLT_proof.html#%ED%99%95%EB%A5%A0-%EB%B3%80%EC%88%98%EC%9D%98-%ED%95%A9%EA%B3%BC-%ED%99%95%EB%A5%A0-%EB%B0%80%EB%8F%84%ED%95%A8%EC%88%98%EC%9D%98-convolution</a:t>
            </a:r>
          </a:p>
          <a:p>
            <a:pPr marL="171450" indent="-171450" algn="just" defTabSz="9144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2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https://funmi.tistory.com/1</a:t>
            </a:r>
          </a:p>
          <a:p>
            <a:pPr marL="171450" indent="-171450" algn="just" defTabSz="9144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2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https://ko.wikipedia.org/wiki/%EC%98%A4%EC%9D%BC%EB%9F%AC_%EA%B3%B5%EC%8B%9D</a:t>
            </a:r>
          </a:p>
          <a:p>
            <a:pPr marL="171450" indent="-171450" algn="just" defTabSz="9144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2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https://j1w2k3.tistory.com/298</a:t>
            </a:r>
          </a:p>
          <a:p>
            <a:pPr marL="171450" indent="-171450" algn="just" defTabSz="9144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2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https://hsm-edu.tistory.com/1266</a:t>
            </a:r>
          </a:p>
          <a:p>
            <a:pPr marL="171450" indent="-171450" algn="just" defTabSz="9144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2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https://ahnjg.tistory.com/90</a:t>
            </a:r>
          </a:p>
          <a:p>
            <a:pPr marL="171450" indent="-171450" algn="just" defTabSz="9144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1200" b="1" kern="0">
                <a:latin typeface="맑은 고딕" panose="020B0503020000020004" pitchFamily="50" charset="-127"/>
                <a:ea typeface="맑은 고딕" panose="020B0503020000020004" pitchFamily="50" charset="-127"/>
                <a:hlinkClick r:id="rId7"/>
              </a:rPr>
              <a:t>https://aytekin.tistory.com/47</a:t>
            </a:r>
            <a:endParaRPr lang="en-US" altLang="ko-KR" sz="1200" b="1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 algn="just" defTabSz="9144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12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교재 및 </a:t>
            </a:r>
            <a:r>
              <a:rPr lang="en-US" altLang="ko-KR" sz="12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ppt </a:t>
            </a:r>
            <a:r>
              <a:rPr lang="ko-KR" altLang="en-US" sz="12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제작자 깃허브 코드 </a:t>
            </a:r>
            <a:r>
              <a:rPr lang="en-US" altLang="ko-KR" sz="12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… + </a:t>
            </a:r>
            <a:r>
              <a:rPr lang="ko-KR" altLang="en-US" sz="12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챗 </a:t>
            </a:r>
            <a:r>
              <a:rPr lang="en-US" altLang="ko-KR" sz="12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GPT</a:t>
            </a:r>
          </a:p>
          <a:p>
            <a:pPr algn="just" defTabSz="914400">
              <a:lnSpc>
                <a:spcPct val="150000"/>
              </a:lnSpc>
            </a:pPr>
            <a:endParaRPr lang="en-US" altLang="ko-KR" sz="1100" b="1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 defTabSz="914400">
              <a:lnSpc>
                <a:spcPct val="150000"/>
              </a:lnSpc>
            </a:pPr>
            <a:endParaRPr lang="en-US" altLang="ko-KR" sz="1100" b="1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 defTabSz="914400">
              <a:lnSpc>
                <a:spcPct val="150000"/>
              </a:lnSpc>
            </a:pPr>
            <a:endParaRPr lang="en-US" altLang="ko-KR" sz="2000" b="1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just" defTabSz="914400">
              <a:lnSpc>
                <a:spcPct val="150000"/>
              </a:lnSpc>
            </a:pPr>
            <a:r>
              <a:rPr lang="en-US" altLang="ko-KR" sz="2000" b="1" ker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400" ker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ctr" defTabSz="914400">
              <a:buAutoNum type="arabicPeriod"/>
            </a:pPr>
            <a:endParaRPr lang="en-US" altLang="ko-KR" sz="2000" kern="0">
              <a:latin typeface="+mn-ea"/>
              <a:ea typeface="+mn-ea"/>
            </a:endParaRPr>
          </a:p>
          <a:p>
            <a:pPr marL="457200" indent="-457200" algn="ctr" defTabSz="914400">
              <a:buAutoNum type="arabicPeriod"/>
            </a:pPr>
            <a:endParaRPr lang="en-US" altLang="ko-KR" sz="2000" kern="0">
              <a:latin typeface="+mn-ea"/>
              <a:ea typeface="+mn-ea"/>
            </a:endParaRPr>
          </a:p>
          <a:p>
            <a:pPr marL="457200" indent="-457200" algn="ctr" defTabSz="914400">
              <a:buAutoNum type="arabicPeriod"/>
            </a:pPr>
            <a:endParaRPr lang="ko-KR" altLang="en-US" sz="2000" kern="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42287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314;p18">
            <a:extLst>
              <a:ext uri="{FF2B5EF4-FFF2-40B4-BE49-F238E27FC236}">
                <a16:creationId xmlns:a16="http://schemas.microsoft.com/office/drawing/2014/main" id="{D4F8D3BA-5D56-AAFF-9FF1-5FB1FAB2869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2683" y="-42203"/>
            <a:ext cx="12337366" cy="69424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064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829DE2-4305-CA2B-262B-BA53FC3F15C7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121D49"/>
                </a:solidFill>
              </a:rPr>
              <a:t>2023</a:t>
            </a:r>
            <a:endParaRPr lang="ko-KR" altLang="en-US" sz="1200" dirty="0">
              <a:solidFill>
                <a:srgbClr val="121D49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D15A3B-50D6-F63E-862B-76B8A6B76488}"/>
              </a:ext>
            </a:extLst>
          </p:cNvPr>
          <p:cNvSpPr txBox="1"/>
          <p:nvPr/>
        </p:nvSpPr>
        <p:spPr>
          <a:xfrm>
            <a:off x="4999530" y="636415"/>
            <a:ext cx="60943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>
                <a:solidFill>
                  <a:srgbClr val="121D49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1- (2) </a:t>
            </a:r>
            <a:r>
              <a:rPr lang="ko-KR" altLang="en-US" sz="2400">
                <a:solidFill>
                  <a:srgbClr val="121D49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변수 설명 </a:t>
            </a:r>
            <a:endParaRPr lang="ko-KR" altLang="en-US" sz="2400"/>
          </a:p>
        </p:txBody>
      </p:sp>
      <p:graphicFrame>
        <p:nvGraphicFramePr>
          <p:cNvPr id="14" name="표 14">
            <a:extLst>
              <a:ext uri="{FF2B5EF4-FFF2-40B4-BE49-F238E27FC236}">
                <a16:creationId xmlns:a16="http://schemas.microsoft.com/office/drawing/2014/main" id="{C23E21B9-83F3-8444-FBB2-0B1DB860C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6779277"/>
              </p:ext>
            </p:extLst>
          </p:nvPr>
        </p:nvGraphicFramePr>
        <p:xfrm>
          <a:off x="1773779" y="1244959"/>
          <a:ext cx="8128000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4366">
                  <a:extLst>
                    <a:ext uri="{9D8B030D-6E8A-4147-A177-3AD203B41FA5}">
                      <a16:colId xmlns:a16="http://schemas.microsoft.com/office/drawing/2014/main" val="3171823988"/>
                    </a:ext>
                  </a:extLst>
                </a:gridCol>
                <a:gridCol w="6263634">
                  <a:extLst>
                    <a:ext uri="{9D8B030D-6E8A-4147-A177-3AD203B41FA5}">
                      <a16:colId xmlns:a16="http://schemas.microsoft.com/office/drawing/2014/main" val="40107191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피처명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설명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5511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datetime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날짜 </a:t>
                      </a:r>
                      <a:r>
                        <a:rPr lang="en-US" altLang="ko-KR"/>
                        <a:t>+ </a:t>
                      </a:r>
                      <a:r>
                        <a:rPr lang="ko-KR" altLang="en-US"/>
                        <a:t>시간 값 </a:t>
                      </a:r>
                      <a:r>
                        <a:rPr lang="en-US" altLang="ko-KR"/>
                        <a:t>( 2011-01-20 00:00:00 </a:t>
                      </a:r>
                      <a:r>
                        <a:rPr lang="ko-KR" altLang="en-US"/>
                        <a:t>꼴</a:t>
                      </a:r>
                      <a:r>
                        <a:rPr lang="en-US" altLang="ko-KR"/>
                        <a:t>…. </a:t>
                      </a:r>
                      <a:r>
                        <a:rPr lang="ko-KR" altLang="en-US"/>
                        <a:t>한시간 간격</a:t>
                      </a:r>
                      <a:r>
                        <a:rPr lang="en-US" altLang="ko-KR"/>
                        <a:t>)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46640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season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 1 = spring,  2= summer, 3-= fail, 4= winter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6825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holiday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 </a:t>
                      </a:r>
                      <a:r>
                        <a:rPr lang="ko-KR" altLang="en-US"/>
                        <a:t>휴일인지 아닌지에 대한 여부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8664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workingday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 </a:t>
                      </a:r>
                      <a:r>
                        <a:rPr lang="ko-KR" altLang="en-US"/>
                        <a:t>휴일도 주말도 아닐지 </a:t>
                      </a:r>
                      <a:r>
                        <a:rPr lang="en-US" altLang="ko-KR"/>
                        <a:t>workingday </a:t>
                      </a:r>
                      <a:r>
                        <a:rPr lang="ko-KR" altLang="en-US"/>
                        <a:t>라 한다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9956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weather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 1 =&gt; Clear, 2 =&gt; Cloudy, 3=&gt; Light Rain, 4=&gt; Heavy Rain (</a:t>
                      </a:r>
                      <a:r>
                        <a:rPr lang="ko-KR" altLang="en-US"/>
                        <a:t>커질수록 날씨 ↓</a:t>
                      </a:r>
                      <a:r>
                        <a:rPr lang="en-US" altLang="ko-KR"/>
                        <a:t>) </a:t>
                      </a:r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4996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temp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섭씨 온도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41691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atemp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체감 온도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81163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humidity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습도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2426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windspeed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풍속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45130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casual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등록되지 않은 사용자 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28139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registered</a:t>
                      </a:r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/>
                        <a:t>등록된 사용자</a:t>
                      </a:r>
                      <a:r>
                        <a:rPr lang="en-US" altLang="ko-KR"/>
                        <a:t>(</a:t>
                      </a:r>
                      <a:r>
                        <a:rPr lang="ko-KR" altLang="en-US"/>
                        <a:t>회원</a:t>
                      </a:r>
                      <a:r>
                        <a:rPr lang="en-US" altLang="ko-KR"/>
                        <a:t>) </a:t>
                      </a:r>
                      <a:r>
                        <a:rPr lang="ko-KR" altLang="en-US"/>
                        <a:t>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0943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/>
                        <a:t>count</a:t>
                      </a:r>
                      <a:endParaRPr lang="ko-KR" altLang="en-US" b="1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/>
                        <a:t>총 대여 수 </a:t>
                      </a:r>
                      <a:r>
                        <a:rPr lang="en-US" altLang="ko-KR" b="1"/>
                        <a:t>(</a:t>
                      </a:r>
                      <a:r>
                        <a:rPr lang="ko-KR" altLang="en-US" b="1"/>
                        <a:t>타깃 변수</a:t>
                      </a:r>
                      <a:r>
                        <a:rPr lang="en-US" altLang="ko-KR" b="1"/>
                        <a:t>)</a:t>
                      </a:r>
                      <a:endParaRPr lang="ko-KR" altLang="en-US" b="1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26187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57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829DE2-4305-CA2B-262B-BA53FC3F15C7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121D49"/>
                </a:solidFill>
              </a:rPr>
              <a:t>2023</a:t>
            </a:r>
            <a:endParaRPr lang="ko-KR" altLang="en-US" sz="1200" dirty="0">
              <a:solidFill>
                <a:srgbClr val="121D49"/>
              </a:solidFill>
            </a:endParaRPr>
          </a:p>
        </p:txBody>
      </p:sp>
      <p:sp>
        <p:nvSpPr>
          <p:cNvPr id="11" name="제목 15">
            <a:extLst>
              <a:ext uri="{FF2B5EF4-FFF2-40B4-BE49-F238E27FC236}">
                <a16:creationId xmlns:a16="http://schemas.microsoft.com/office/drawing/2014/main" id="{52FF82BE-18B8-4546-1F80-508EF7004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761" y="760240"/>
            <a:ext cx="10932478" cy="576806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2-(0) </a:t>
            </a:r>
            <a:r>
              <a:rPr lang="ko-KR" altLang="en-US" sz="32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피처 엔지니어링 요약 </a:t>
            </a:r>
            <a:r>
              <a:rPr lang="en-US" altLang="ko-KR" sz="32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 </a:t>
            </a:r>
            <a:endParaRPr lang="ko-KR" altLang="en-US" sz="3200"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2" name="제목 15">
            <a:extLst>
              <a:ext uri="{FF2B5EF4-FFF2-40B4-BE49-F238E27FC236}">
                <a16:creationId xmlns:a16="http://schemas.microsoft.com/office/drawing/2014/main" id="{609F2AAE-738B-1A24-B938-109A9CD400ED}"/>
              </a:ext>
            </a:extLst>
          </p:cNvPr>
          <p:cNvSpPr txBox="1">
            <a:spLocks/>
          </p:cNvSpPr>
          <p:nvPr/>
        </p:nvSpPr>
        <p:spPr>
          <a:xfrm>
            <a:off x="864570" y="1740414"/>
            <a:ext cx="10932478" cy="4279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914400">
              <a:lnSpc>
                <a:spcPct val="150000"/>
              </a:lnSpc>
            </a:pPr>
            <a:r>
              <a:rPr lang="en-US" altLang="ko-KR" sz="2800" kern="0">
                <a:latin typeface="Noto Sans KR Black" panose="020B0600000101010101" charset="-127"/>
                <a:ea typeface="Noto Sans KR Black" panose="020B0600000101010101" charset="-127"/>
              </a:rPr>
              <a:t>1. Datetime</a:t>
            </a:r>
            <a:r>
              <a:rPr lang="ko-KR" altLang="en-US" sz="2800" kern="0">
                <a:latin typeface="Noto Sans KR Black" panose="020B0600000101010101" charset="-127"/>
                <a:ea typeface="Noto Sans KR Black" panose="020B0600000101010101" charset="-127"/>
              </a:rPr>
              <a:t> 나누기 및 파생피처 추가</a:t>
            </a:r>
            <a:endParaRPr lang="en-US" altLang="ko-KR" sz="2800" kern="0">
              <a:latin typeface="Noto Sans KR Black" panose="020B0600000101010101" charset="-127"/>
              <a:ea typeface="Noto Sans KR Black" panose="020B0600000101010101" charset="-127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sz="2800" kern="0">
                <a:latin typeface="Noto Sans KR Black" panose="020B0600000101010101" charset="-127"/>
                <a:ea typeface="Noto Sans KR Black" panose="020B0600000101010101" charset="-127"/>
              </a:rPr>
              <a:t>2. </a:t>
            </a:r>
            <a:r>
              <a:rPr lang="ko-KR" altLang="en-US" sz="2800" kern="0">
                <a:latin typeface="Noto Sans KR Black" panose="020B0600000101010101" charset="-127"/>
                <a:ea typeface="Noto Sans KR Black" panose="020B0600000101010101" charset="-127"/>
              </a:rPr>
              <a:t>타깃값인 </a:t>
            </a:r>
            <a:r>
              <a:rPr lang="en-US" altLang="ko-KR" sz="2800" kern="0">
                <a:latin typeface="Noto Sans KR Black" panose="020B0600000101010101" charset="-127"/>
                <a:ea typeface="Noto Sans KR Black" panose="020B0600000101010101" charset="-127"/>
              </a:rPr>
              <a:t>Count </a:t>
            </a:r>
            <a:r>
              <a:rPr lang="ko-KR" altLang="en-US" sz="2800" kern="0">
                <a:latin typeface="Noto Sans KR Black" panose="020B0600000101010101" charset="-127"/>
                <a:ea typeface="Noto Sans KR Black" panose="020B0600000101010101" charset="-127"/>
              </a:rPr>
              <a:t>모델 변환</a:t>
            </a:r>
            <a:endParaRPr lang="en-US" altLang="ko-KR" sz="2800" kern="0">
              <a:latin typeface="Noto Sans KR Black" panose="020B0600000101010101" charset="-127"/>
              <a:ea typeface="Noto Sans KR Black" panose="020B0600000101010101" charset="-127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sz="2800" kern="0">
                <a:latin typeface="Noto Sans KR Black" panose="020B0600000101010101" charset="-127"/>
                <a:ea typeface="Noto Sans KR Black" panose="020B0600000101010101" charset="-127"/>
              </a:rPr>
              <a:t>3. Weather </a:t>
            </a:r>
            <a:r>
              <a:rPr lang="ko-KR" altLang="en-US" sz="2800" kern="0">
                <a:latin typeface="Noto Sans KR Black" panose="020B0600000101010101" charset="-127"/>
                <a:ea typeface="Noto Sans KR Black" panose="020B0600000101010101" charset="-127"/>
              </a:rPr>
              <a:t>이상치 제거 </a:t>
            </a:r>
            <a:endParaRPr lang="en-US" altLang="ko-KR" sz="2800" kern="0">
              <a:latin typeface="Noto Sans KR Black" panose="020B0600000101010101" charset="-127"/>
              <a:ea typeface="Noto Sans KR Black" panose="020B0600000101010101" charset="-127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sz="2800" kern="0">
                <a:latin typeface="Noto Sans KR Black" panose="020B0600000101010101" charset="-127"/>
                <a:ea typeface="Noto Sans KR Black" panose="020B0600000101010101" charset="-127"/>
              </a:rPr>
              <a:t>4. WindSpeed </a:t>
            </a:r>
            <a:r>
              <a:rPr lang="ko-KR" altLang="en-US" sz="2800" kern="0">
                <a:latin typeface="Noto Sans KR Black" panose="020B0600000101010101" charset="-127"/>
                <a:ea typeface="Noto Sans KR Black" panose="020B0600000101010101" charset="-127"/>
              </a:rPr>
              <a:t>피처 제거</a:t>
            </a:r>
            <a:endParaRPr lang="en-US" altLang="ko-KR" sz="2800" kern="0">
              <a:latin typeface="Noto Sans KR Black" panose="020B0600000101010101" charset="-127"/>
              <a:ea typeface="Noto Sans KR Black" panose="020B0600000101010101" charset="-127"/>
            </a:endParaRPr>
          </a:p>
          <a:p>
            <a:pPr defTabSz="914400">
              <a:lnSpc>
                <a:spcPct val="150000"/>
              </a:lnSpc>
            </a:pPr>
            <a:r>
              <a:rPr lang="en-US" altLang="ko-KR" sz="2800" kern="0">
                <a:latin typeface="Noto Sans KR Black" panose="020B0600000101010101" charset="-127"/>
                <a:ea typeface="Noto Sans KR Black" panose="020B0600000101010101" charset="-127"/>
              </a:rPr>
              <a:t>5. </a:t>
            </a:r>
            <a:r>
              <a:rPr lang="ko-KR" altLang="en-US" sz="2800" kern="0">
                <a:latin typeface="Noto Sans KR Black" panose="020B0600000101010101" charset="-127"/>
                <a:ea typeface="Noto Sans KR Black" panose="020B0600000101010101" charset="-127"/>
              </a:rPr>
              <a:t>기타 피처 제거 및 추가</a:t>
            </a:r>
            <a:endParaRPr lang="en-US" altLang="ko-KR" sz="2800" kern="0">
              <a:latin typeface="Noto Sans KR Black" panose="020B0600000101010101" charset="-127"/>
              <a:ea typeface="Noto Sans KR Black" panose="020B0600000101010101" charset="-127"/>
            </a:endParaRPr>
          </a:p>
          <a:p>
            <a:pPr marL="457200" indent="-457200" algn="ctr" defTabSz="914400">
              <a:buAutoNum type="arabicPeriod"/>
            </a:pPr>
            <a:endParaRPr lang="en-US" altLang="ko-KR" sz="2000" kern="0">
              <a:latin typeface="+mn-ea"/>
              <a:ea typeface="+mn-ea"/>
            </a:endParaRPr>
          </a:p>
          <a:p>
            <a:pPr marL="457200" indent="-457200" algn="ctr" defTabSz="914400">
              <a:buAutoNum type="arabicPeriod"/>
            </a:pPr>
            <a:endParaRPr lang="en-US" altLang="ko-KR" sz="2000" kern="0">
              <a:latin typeface="+mn-ea"/>
              <a:ea typeface="+mn-ea"/>
            </a:endParaRPr>
          </a:p>
          <a:p>
            <a:pPr marL="457200" indent="-457200" algn="ctr" defTabSz="914400">
              <a:buAutoNum type="arabicPeriod"/>
            </a:pPr>
            <a:endParaRPr lang="ko-KR" altLang="en-US" sz="2000" kern="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2156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829DE2-4305-CA2B-262B-BA53FC3F15C7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121D49"/>
                </a:solidFill>
              </a:rPr>
              <a:t>2023</a:t>
            </a:r>
            <a:endParaRPr lang="ko-KR" altLang="en-US" sz="1200" dirty="0">
              <a:solidFill>
                <a:srgbClr val="121D49"/>
              </a:solidFill>
            </a:endParaRPr>
          </a:p>
        </p:txBody>
      </p:sp>
      <p:sp>
        <p:nvSpPr>
          <p:cNvPr id="11" name="제목 15">
            <a:extLst>
              <a:ext uri="{FF2B5EF4-FFF2-40B4-BE49-F238E27FC236}">
                <a16:creationId xmlns:a16="http://schemas.microsoft.com/office/drawing/2014/main" id="{52FF82BE-18B8-4546-1F80-508EF7004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80" y="1001173"/>
            <a:ext cx="2622725" cy="1869348"/>
          </a:xfrm>
        </p:spPr>
        <p:txBody>
          <a:bodyPr>
            <a:normAutofit/>
          </a:bodyPr>
          <a:lstStyle/>
          <a:p>
            <a:pPr algn="ctr"/>
            <a:r>
              <a:rPr lang="en-US" altLang="ko-KR" sz="32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2-(0)</a:t>
            </a:r>
            <a:br>
              <a:rPr lang="en-US" altLang="ko-KR" sz="32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</a:br>
            <a:r>
              <a:rPr lang="ko-KR" altLang="en-US" sz="32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데이터 다운로드</a:t>
            </a:r>
            <a:br>
              <a:rPr lang="en-US" altLang="ko-KR" sz="32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</a:br>
            <a:r>
              <a:rPr lang="en-US" altLang="ko-KR" sz="3200">
                <a:latin typeface="Noto Sans KR Black" panose="020B0A00000000000000" pitchFamily="34" charset="-127"/>
                <a:ea typeface="Noto Sans KR Black" panose="020B0A00000000000000" pitchFamily="34" charset="-127"/>
                <a:hlinkClick r:id="rId7"/>
              </a:rPr>
              <a:t>(api)</a:t>
            </a:r>
            <a:endParaRPr lang="ko-KR" altLang="en-US" sz="3200"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32CF026-5EB4-D2DD-CEA5-BC04B7147C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96012" y="0"/>
            <a:ext cx="96959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6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2836550" y="704685"/>
            <a:ext cx="65189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2-(1) Datetime 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나누기 및 파생 피쳐 추가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53BE1E-F714-0DEB-B774-D110AC20E1C4}"/>
              </a:ext>
            </a:extLst>
          </p:cNvPr>
          <p:cNvSpPr txBox="1"/>
          <p:nvPr/>
        </p:nvSpPr>
        <p:spPr>
          <a:xfrm>
            <a:off x="864569" y="1227905"/>
            <a:ext cx="3075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i="0" u="none" strike="noStrike" kern="1200" cap="none" spc="0" normalizeH="0" baseline="0" noProof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Noto Sans KR Black" panose="020B0600000101010101" charset="-127"/>
                <a:ea typeface="Noto Sans KR Black" panose="020B0600000101010101" charset="-127"/>
              </a:rPr>
              <a:t>Ex ) 2023-03-23 00:00:00 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600000101010101" charset="-127"/>
              <a:ea typeface="Noto Sans KR Black" panose="020B0600000101010101" charset="-127"/>
            </a:endParaRPr>
          </a:p>
        </p:txBody>
      </p:sp>
      <p:graphicFrame>
        <p:nvGraphicFramePr>
          <p:cNvPr id="10" name="표 14">
            <a:extLst>
              <a:ext uri="{FF2B5EF4-FFF2-40B4-BE49-F238E27FC236}">
                <a16:creationId xmlns:a16="http://schemas.microsoft.com/office/drawing/2014/main" id="{BB3C4C7F-805C-3FAF-833D-25CFDC76C1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9906691"/>
              </p:ext>
            </p:extLst>
          </p:nvPr>
        </p:nvGraphicFramePr>
        <p:xfrm>
          <a:off x="856953" y="1842127"/>
          <a:ext cx="9591972" cy="40728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0166">
                  <a:extLst>
                    <a:ext uri="{9D8B030D-6E8A-4147-A177-3AD203B41FA5}">
                      <a16:colId xmlns:a16="http://schemas.microsoft.com/office/drawing/2014/main" val="3171823988"/>
                    </a:ext>
                  </a:extLst>
                </a:gridCol>
                <a:gridCol w="7391806">
                  <a:extLst>
                    <a:ext uri="{9D8B030D-6E8A-4147-A177-3AD203B41FA5}">
                      <a16:colId xmlns:a16="http://schemas.microsoft.com/office/drawing/2014/main" val="4010719196"/>
                    </a:ext>
                  </a:extLst>
                </a:gridCol>
              </a:tblGrid>
              <a:tr h="5091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/>
                        <a:t>변동 사항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/>
                        <a:t>설명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5511862"/>
                  </a:ext>
                </a:extLst>
              </a:tr>
              <a:tr h="5091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/>
                        <a:t>Year</a:t>
                      </a:r>
                      <a:endParaRPr lang="ko-KR" altLang="en-US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>
                          <a:solidFill>
                            <a:srgbClr val="FF0000"/>
                          </a:solidFill>
                        </a:rPr>
                        <a:t>2023</a:t>
                      </a:r>
                      <a:r>
                        <a:rPr lang="en-US" altLang="ko-KR" sz="1800"/>
                        <a:t>-03-23 00:00:00  </a:t>
                      </a:r>
                      <a:endParaRPr lang="ko-KR" altLang="en-US" sz="1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46640888"/>
                  </a:ext>
                </a:extLst>
              </a:tr>
              <a:tr h="5091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/>
                        <a:t>Month</a:t>
                      </a:r>
                      <a:endParaRPr lang="ko-KR" altLang="en-US" sz="18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/>
                        <a:t>2023-</a:t>
                      </a:r>
                      <a:r>
                        <a:rPr lang="en-US" altLang="ko-KR" sz="1800">
                          <a:solidFill>
                            <a:srgbClr val="FF0000"/>
                          </a:solidFill>
                        </a:rPr>
                        <a:t>03</a:t>
                      </a:r>
                      <a:r>
                        <a:rPr lang="en-US" altLang="ko-KR" sz="1800"/>
                        <a:t>-23 00:00:00 </a:t>
                      </a:r>
                      <a:r>
                        <a:rPr lang="en-US" altLang="ko-KR" sz="1600"/>
                        <a:t>( Season </a:t>
                      </a:r>
                      <a:r>
                        <a:rPr lang="ko-KR" altLang="en-US" sz="1600"/>
                        <a:t>피처로 통합예정</a:t>
                      </a:r>
                      <a:r>
                        <a:rPr lang="en-US" altLang="ko-KR" sz="1600"/>
                        <a:t>,  </a:t>
                      </a:r>
                      <a:r>
                        <a:rPr lang="ko-KR" altLang="en-US" sz="1600"/>
                        <a:t>세분화된 피처 제거 </a:t>
                      </a:r>
                      <a:r>
                        <a:rPr lang="en-US" altLang="ko-KR" sz="1600"/>
                        <a:t>)</a:t>
                      </a:r>
                      <a:endParaRPr lang="ko-KR" altLang="en-US" sz="16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6825284"/>
                  </a:ext>
                </a:extLst>
              </a:tr>
              <a:tr h="5091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/>
                        <a:t>Day</a:t>
                      </a:r>
                      <a:endParaRPr lang="ko-KR" altLang="en-US" sz="18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0963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/>
                        <a:t>2023-03-</a:t>
                      </a:r>
                      <a:r>
                        <a:rPr lang="en-US" altLang="ko-KR" sz="1800">
                          <a:solidFill>
                            <a:srgbClr val="FF0000"/>
                          </a:solidFill>
                        </a:rPr>
                        <a:t>23</a:t>
                      </a:r>
                      <a:r>
                        <a:rPr lang="en-US" altLang="ko-KR" sz="1800"/>
                        <a:t> 00:00:00 </a:t>
                      </a:r>
                      <a:r>
                        <a:rPr lang="en-US" altLang="ko-KR" sz="1600">
                          <a:latin typeface="+mn-lt"/>
                        </a:rPr>
                        <a:t>(</a:t>
                      </a:r>
                      <a:r>
                        <a:rPr lang="ko-KR" altLang="en-US" sz="1600">
                          <a:latin typeface="+mn-lt"/>
                        </a:rPr>
                        <a:t>테스트 데이터 </a:t>
                      </a:r>
                      <a:r>
                        <a:rPr lang="en-US" altLang="ko-KR" sz="1600">
                          <a:latin typeface="+mn-lt"/>
                        </a:rPr>
                        <a:t>20~, </a:t>
                      </a:r>
                      <a:r>
                        <a:rPr lang="ko-KR" altLang="en-US" sz="1600">
                          <a:latin typeface="+mn-lt"/>
                        </a:rPr>
                        <a:t>훈련 데이터 </a:t>
                      </a:r>
                      <a:r>
                        <a:rPr lang="en-US" altLang="ko-KR" sz="1600">
                          <a:latin typeface="+mn-lt"/>
                        </a:rPr>
                        <a:t>~20 </a:t>
                      </a:r>
                      <a:r>
                        <a:rPr lang="ko-KR" altLang="en-US" sz="1600">
                          <a:latin typeface="+mn-lt"/>
                        </a:rPr>
                        <a:t>제거 예정</a:t>
                      </a:r>
                      <a:r>
                        <a:rPr lang="en-US" altLang="ko-KR" sz="1600">
                          <a:latin typeface="+mn-lt"/>
                        </a:rPr>
                        <a:t>)</a:t>
                      </a:r>
                      <a:endParaRPr lang="ko-KR" altLang="en-US" sz="1600">
                        <a:latin typeface="+mn-lt"/>
                      </a:endParaRP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8664191"/>
                  </a:ext>
                </a:extLst>
              </a:tr>
              <a:tr h="5091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/>
                        <a:t>Hour</a:t>
                      </a:r>
                      <a:endParaRPr lang="ko-KR" altLang="en-US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/>
                        <a:t>2023-03-23 </a:t>
                      </a:r>
                      <a:r>
                        <a:rPr lang="en-US" altLang="ko-KR" sz="1800">
                          <a:solidFill>
                            <a:srgbClr val="FF0000"/>
                          </a:solidFill>
                        </a:rPr>
                        <a:t>00</a:t>
                      </a:r>
                      <a:r>
                        <a:rPr lang="en-US" altLang="ko-KR" sz="1800"/>
                        <a:t>:00:00</a:t>
                      </a:r>
                      <a:endParaRPr lang="ko-KR" altLang="en-US" sz="18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9956664"/>
                  </a:ext>
                </a:extLst>
              </a:tr>
              <a:tr h="5091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/>
                        <a:t>Minute</a:t>
                      </a:r>
                      <a:endParaRPr lang="ko-KR" altLang="en-US" sz="18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0963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/>
                        <a:t>2023-03-23 00:</a:t>
                      </a:r>
                      <a:r>
                        <a:rPr lang="en-US" altLang="ko-KR" sz="1800">
                          <a:solidFill>
                            <a:srgbClr val="FF0000"/>
                          </a:solidFill>
                        </a:rPr>
                        <a:t>00</a:t>
                      </a:r>
                      <a:r>
                        <a:rPr lang="en-US" altLang="ko-KR" sz="1800"/>
                        <a:t>:00 </a:t>
                      </a:r>
                      <a:r>
                        <a:rPr lang="en-US" altLang="ko-KR" sz="1600">
                          <a:latin typeface="+mn-lt"/>
                        </a:rPr>
                        <a:t>( </a:t>
                      </a:r>
                      <a:r>
                        <a:rPr lang="ko-KR" altLang="en-US" sz="1600">
                          <a:latin typeface="+mn-lt"/>
                        </a:rPr>
                        <a:t>아무런 정보 </a:t>
                      </a:r>
                      <a:r>
                        <a:rPr lang="en-US" altLang="ko-KR" sz="1600">
                          <a:latin typeface="+mn-lt"/>
                        </a:rPr>
                        <a:t>X </a:t>
                      </a:r>
                      <a:r>
                        <a:rPr lang="ko-KR" altLang="en-US" sz="1600">
                          <a:latin typeface="+mn-lt"/>
                        </a:rPr>
                        <a:t>삭제 예정</a:t>
                      </a:r>
                      <a:r>
                        <a:rPr lang="en-US" altLang="ko-KR" sz="1600">
                          <a:latin typeface="+mn-lt"/>
                        </a:rPr>
                        <a:t> )</a:t>
                      </a:r>
                      <a:endParaRPr lang="ko-KR" altLang="en-US" sz="1600">
                        <a:latin typeface="+mn-lt"/>
                      </a:endParaRP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4996456"/>
                  </a:ext>
                </a:extLst>
              </a:tr>
              <a:tr h="5091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/>
                        <a:t>Second</a:t>
                      </a:r>
                      <a:endParaRPr lang="ko-KR" altLang="en-US" sz="1800"/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/>
                        <a:t>2023-03-23 00:00:</a:t>
                      </a:r>
                      <a:r>
                        <a:rPr lang="en-US" altLang="ko-KR" sz="1800">
                          <a:solidFill>
                            <a:srgbClr val="FF0000"/>
                          </a:solidFill>
                        </a:rPr>
                        <a:t>00 </a:t>
                      </a:r>
                      <a:r>
                        <a:rPr lang="en-US" altLang="ko-KR" sz="1600">
                          <a:latin typeface="+mn-lt"/>
                        </a:rPr>
                        <a:t>( </a:t>
                      </a:r>
                      <a:r>
                        <a:rPr lang="ko-KR" altLang="en-US" sz="1600">
                          <a:latin typeface="+mn-lt"/>
                        </a:rPr>
                        <a:t>아무런 정보 </a:t>
                      </a:r>
                      <a:r>
                        <a:rPr lang="en-US" altLang="ko-KR" sz="1600">
                          <a:latin typeface="+mn-lt"/>
                        </a:rPr>
                        <a:t>X </a:t>
                      </a:r>
                      <a:r>
                        <a:rPr lang="ko-KR" altLang="en-US" sz="1600">
                          <a:latin typeface="+mn-lt"/>
                        </a:rPr>
                        <a:t>삭제 예정</a:t>
                      </a:r>
                      <a:r>
                        <a:rPr lang="en-US" altLang="ko-KR" sz="1600">
                          <a:latin typeface="+mn-lt"/>
                        </a:rPr>
                        <a:t> )</a:t>
                      </a:r>
                      <a:endParaRPr lang="ko-KR" altLang="en-US" sz="1600">
                        <a:solidFill>
                          <a:srgbClr val="FF0000"/>
                        </a:solidFill>
                        <a:latin typeface="+mn-lt"/>
                      </a:endParaRPr>
                    </a:p>
                  </a:txBody>
                  <a:tcPr anchor="ctr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4169125"/>
                  </a:ext>
                </a:extLst>
              </a:tr>
              <a:tr h="5091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/>
                        <a:t>WeekDay</a:t>
                      </a:r>
                      <a:endParaRPr lang="ko-KR" altLang="en-US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>
                          <a:solidFill>
                            <a:srgbClr val="FF0000"/>
                          </a:solidFill>
                        </a:rPr>
                        <a:t>Thursday -&gt; 03</a:t>
                      </a:r>
                      <a:endParaRPr lang="ko-KR" altLang="en-US" sz="180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8116314"/>
                  </a:ext>
                </a:extLst>
              </a:tr>
            </a:tbl>
          </a:graphicData>
        </a:graphic>
      </p:graphicFrame>
      <p:sp>
        <p:nvSpPr>
          <p:cNvPr id="18" name="말풍선: 타원형 17">
            <a:extLst>
              <a:ext uri="{FF2B5EF4-FFF2-40B4-BE49-F238E27FC236}">
                <a16:creationId xmlns:a16="http://schemas.microsoft.com/office/drawing/2014/main" id="{19E5BE4F-57CD-F2F1-D6C5-F5BAE14F6DC0}"/>
              </a:ext>
            </a:extLst>
          </p:cNvPr>
          <p:cNvSpPr/>
          <p:nvPr/>
        </p:nvSpPr>
        <p:spPr>
          <a:xfrm>
            <a:off x="10006301" y="2476500"/>
            <a:ext cx="1721225" cy="496143"/>
          </a:xfrm>
          <a:prstGeom prst="wedgeEllipseCallout">
            <a:avLst>
              <a:gd name="adj1" fmla="val -44333"/>
              <a:gd name="adj2" fmla="val 6507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200">
              <a:solidFill>
                <a:schemeClr val="tx1"/>
              </a:solidFill>
            </a:endParaRPr>
          </a:p>
          <a:p>
            <a:pPr algn="ctr"/>
            <a:endParaRPr lang="en-US" altLang="ko-KR" sz="1200">
              <a:solidFill>
                <a:schemeClr val="tx1"/>
              </a:solidFill>
            </a:endParaRPr>
          </a:p>
          <a:p>
            <a:pPr algn="ctr"/>
            <a:r>
              <a:rPr lang="ko-KR" altLang="en-US" sz="1200">
                <a:solidFill>
                  <a:schemeClr val="tx1"/>
                </a:solidFill>
              </a:rPr>
              <a:t>자세한 설명은 뒤에 참조</a:t>
            </a:r>
          </a:p>
          <a:p>
            <a:pPr algn="ctr"/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3753820" y="771203"/>
            <a:ext cx="51539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2-(2) 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타깃값 모델 </a:t>
            </a: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(Count) 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변환 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49C12769-4CF8-9227-6D9F-26293739AEC1}"/>
              </a:ext>
            </a:extLst>
          </p:cNvPr>
          <p:cNvGrpSpPr/>
          <p:nvPr/>
        </p:nvGrpSpPr>
        <p:grpSpPr>
          <a:xfrm>
            <a:off x="1285667" y="1705808"/>
            <a:ext cx="9268033" cy="4691473"/>
            <a:chOff x="1285667" y="1705808"/>
            <a:chExt cx="9268033" cy="4691473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72BB2E3B-7ABA-F84C-331E-BF1B44987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285667" y="1708754"/>
              <a:ext cx="2809875" cy="2798069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78C5DDA1-AAB7-D556-EF77-96EE5205B77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691522" y="1705808"/>
              <a:ext cx="2809876" cy="2803960"/>
            </a:xfrm>
            <a:prstGeom prst="rect">
              <a:avLst/>
            </a:prstGeom>
          </p:spPr>
        </p:pic>
        <p:sp>
          <p:nvSpPr>
            <p:cNvPr id="15" name="화살표: 오른쪽 14">
              <a:extLst>
                <a:ext uri="{FF2B5EF4-FFF2-40B4-BE49-F238E27FC236}">
                  <a16:creationId xmlns:a16="http://schemas.microsoft.com/office/drawing/2014/main" id="{F6D44815-A5F4-9AB7-0505-FB31AC2601BC}"/>
                </a:ext>
              </a:extLst>
            </p:cNvPr>
            <p:cNvSpPr/>
            <p:nvPr/>
          </p:nvSpPr>
          <p:spPr>
            <a:xfrm>
              <a:off x="4555332" y="2828925"/>
              <a:ext cx="1540668" cy="600075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DFD7E1DA-3FC7-F3E1-96B3-C70FCC0002C2}"/>
                </a:ext>
              </a:extLst>
            </p:cNvPr>
            <p:cNvSpPr/>
            <p:nvPr/>
          </p:nvSpPr>
          <p:spPr>
            <a:xfrm>
              <a:off x="3464823" y="5320126"/>
              <a:ext cx="4457953" cy="107715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/>
                <a:t>회귀 모델이 좋은 성능을 내려면 데이터가 정규분포를 따라야 한다 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1F83A22-9B92-FE6C-1145-C1FF3CED1F42}"/>
                </a:ext>
              </a:extLst>
            </p:cNvPr>
            <p:cNvSpPr txBox="1"/>
            <p:nvPr/>
          </p:nvSpPr>
          <p:spPr>
            <a:xfrm>
              <a:off x="2374315" y="4598739"/>
              <a:ext cx="21810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/>
                <a:t>Before Log(Count) </a:t>
              </a:r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34A0AFD-AB6A-FEBF-D0F8-34FD28363B61}"/>
                </a:ext>
              </a:extLst>
            </p:cNvPr>
            <p:cNvSpPr txBox="1"/>
            <p:nvPr/>
          </p:nvSpPr>
          <p:spPr>
            <a:xfrm>
              <a:off x="7817286" y="4540460"/>
              <a:ext cx="27364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/>
                <a:t>After Log =&gt; log(count)  </a:t>
              </a:r>
              <a:endParaRPr lang="ko-KR" altLang="en-US"/>
            </a:p>
          </p:txBody>
        </p:sp>
        <p:sp>
          <p:nvSpPr>
            <p:cNvPr id="21" name="말풍선: 타원형 20">
              <a:extLst>
                <a:ext uri="{FF2B5EF4-FFF2-40B4-BE49-F238E27FC236}">
                  <a16:creationId xmlns:a16="http://schemas.microsoft.com/office/drawing/2014/main" id="{9B8283C5-FE31-08DE-D686-398C09DAC907}"/>
                </a:ext>
              </a:extLst>
            </p:cNvPr>
            <p:cNvSpPr/>
            <p:nvPr/>
          </p:nvSpPr>
          <p:spPr>
            <a:xfrm>
              <a:off x="7955293" y="5067299"/>
              <a:ext cx="1721225" cy="496143"/>
            </a:xfrm>
            <a:prstGeom prst="wedgeEllipseCallout">
              <a:avLst>
                <a:gd name="adj1" fmla="val -44333"/>
                <a:gd name="adj2" fmla="val 65079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1200">
                <a:solidFill>
                  <a:schemeClr val="tx1"/>
                </a:solidFill>
              </a:endParaRPr>
            </a:p>
            <a:p>
              <a:pPr algn="ctr"/>
              <a:endParaRPr lang="en-US" altLang="ko-KR" sz="120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200">
                  <a:solidFill>
                    <a:schemeClr val="tx1"/>
                  </a:solidFill>
                </a:rPr>
                <a:t>자세한 설명은 뒤에 참조</a:t>
              </a:r>
            </a:p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61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6032" y="361951"/>
            <a:ext cx="282005" cy="223973"/>
          </a:xfrm>
          <a:prstGeom prst="rect">
            <a:avLst/>
          </a:prstGeom>
        </p:spPr>
      </p:pic>
      <p:grpSp>
        <p:nvGrpSpPr>
          <p:cNvPr id="1001" name="그룹 1001"/>
          <p:cNvGrpSpPr/>
          <p:nvPr/>
        </p:nvGrpSpPr>
        <p:grpSpPr>
          <a:xfrm>
            <a:off x="393651" y="318777"/>
            <a:ext cx="392574" cy="38095"/>
            <a:chOff x="590476" y="478164"/>
            <a:chExt cx="588861" cy="57143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90476" y="478164"/>
              <a:ext cx="588861" cy="571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64569" y="318777"/>
            <a:ext cx="10932479" cy="38095"/>
            <a:chOff x="1296853" y="478164"/>
            <a:chExt cx="16398718" cy="57143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96853" y="478164"/>
              <a:ext cx="16398718" cy="57143"/>
            </a:xfrm>
            <a:prstGeom prst="rect">
              <a:avLst/>
            </a:prstGeom>
          </p:spPr>
        </p:pic>
      </p:grpSp>
      <p:pic>
        <p:nvPicPr>
          <p:cNvPr id="9" name="Object 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56953" y="361951"/>
            <a:ext cx="1833652" cy="2524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7F7015-3CFC-6D93-8117-3DA834D666D5}"/>
              </a:ext>
            </a:extLst>
          </p:cNvPr>
          <p:cNvSpPr txBox="1"/>
          <p:nvPr/>
        </p:nvSpPr>
        <p:spPr>
          <a:xfrm>
            <a:off x="11335047" y="359416"/>
            <a:ext cx="7849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121D49"/>
                </a:solidFill>
                <a:effectLst/>
                <a:uLnTx/>
                <a:uFillTx/>
                <a:latin typeface="Calibri"/>
                <a:cs typeface="+mn-cs"/>
              </a:rPr>
              <a:t>2023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245A75-3266-56AE-9B67-555DC21BA38F}"/>
              </a:ext>
            </a:extLst>
          </p:cNvPr>
          <p:cNvSpPr txBox="1"/>
          <p:nvPr/>
        </p:nvSpPr>
        <p:spPr>
          <a:xfrm>
            <a:off x="3753820" y="771203"/>
            <a:ext cx="44761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2-(3) Weather </a:t>
            </a:r>
            <a:r>
              <a:rPr lang="ko-KR" altLang="en-US" sz="280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이상치 제거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121D49"/>
              </a:solidFill>
              <a:effectLst/>
              <a:uLnTx/>
              <a:uFillTx/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7038DA0-0EDA-80B1-608B-F82A01A3F87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" t="77499" r="-743"/>
          <a:stretch/>
        </p:blipFill>
        <p:spPr>
          <a:xfrm>
            <a:off x="1018253" y="1384203"/>
            <a:ext cx="8896708" cy="3015146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E5BD6348-689C-28F6-3DDC-CBB67F1467F2}"/>
              </a:ext>
            </a:extLst>
          </p:cNvPr>
          <p:cNvSpPr/>
          <p:nvPr/>
        </p:nvSpPr>
        <p:spPr>
          <a:xfrm>
            <a:off x="3588209" y="4708437"/>
            <a:ext cx="4826218" cy="10795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rgbClr val="121D49"/>
                </a:solidFill>
              </a:rPr>
              <a:t>폭우 폭설이 내릴때 </a:t>
            </a:r>
            <a:r>
              <a:rPr lang="en-US" altLang="ko-KR">
                <a:solidFill>
                  <a:srgbClr val="121D49"/>
                </a:solidFill>
              </a:rPr>
              <a:t>18</a:t>
            </a:r>
            <a:r>
              <a:rPr lang="ko-KR" altLang="en-US">
                <a:solidFill>
                  <a:srgbClr val="121D49"/>
                </a:solidFill>
              </a:rPr>
              <a:t>시 </a:t>
            </a:r>
            <a:r>
              <a:rPr lang="en-US" altLang="ko-KR">
                <a:solidFill>
                  <a:srgbClr val="121D49"/>
                </a:solidFill>
              </a:rPr>
              <a:t>(</a:t>
            </a:r>
            <a:r>
              <a:rPr lang="ko-KR" altLang="en-US">
                <a:solidFill>
                  <a:srgbClr val="121D49"/>
                </a:solidFill>
              </a:rPr>
              <a:t>저녁 </a:t>
            </a:r>
            <a:r>
              <a:rPr lang="en-US" altLang="ko-KR">
                <a:solidFill>
                  <a:srgbClr val="121D49"/>
                </a:solidFill>
              </a:rPr>
              <a:t>6</a:t>
            </a:r>
            <a:r>
              <a:rPr lang="ko-KR" altLang="en-US">
                <a:solidFill>
                  <a:srgbClr val="121D49"/>
                </a:solidFill>
              </a:rPr>
              <a:t>시</a:t>
            </a:r>
            <a:r>
              <a:rPr lang="en-US" altLang="ko-KR">
                <a:solidFill>
                  <a:srgbClr val="121D49"/>
                </a:solidFill>
              </a:rPr>
              <a:t>)</a:t>
            </a:r>
            <a:r>
              <a:rPr lang="ko-KR" altLang="en-US">
                <a:solidFill>
                  <a:srgbClr val="121D49"/>
                </a:solidFill>
              </a:rPr>
              <a:t>의 대여 건수는 제거하는게 결론적으로 더 좋음</a:t>
            </a:r>
          </a:p>
        </p:txBody>
      </p:sp>
    </p:spTree>
    <p:extLst>
      <p:ext uri="{BB962C8B-B14F-4D97-AF65-F5344CB8AC3E}">
        <p14:creationId xmlns:p14="http://schemas.microsoft.com/office/powerpoint/2010/main" val="1336476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1_Office 테마">
  <a:themeElements>
    <a:clrScheme name="winterdrea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1345C"/>
      </a:accent1>
      <a:accent2>
        <a:srgbClr val="326393"/>
      </a:accent2>
      <a:accent3>
        <a:srgbClr val="6D8CAC"/>
      </a:accent3>
      <a:accent4>
        <a:srgbClr val="C9CACF"/>
      </a:accent4>
      <a:accent5>
        <a:srgbClr val="CAB5BD"/>
      </a:accent5>
      <a:accent6>
        <a:srgbClr val="F1ECE6"/>
      </a:accent6>
      <a:hlink>
        <a:srgbClr val="3F3F3F"/>
      </a:hlink>
      <a:folHlink>
        <a:srgbClr val="3F3F3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3876</TotalTime>
  <Words>1470</Words>
  <Application>Microsoft Office PowerPoint</Application>
  <PresentationFormat>와이드스크린</PresentationFormat>
  <Paragraphs>316</Paragraphs>
  <Slides>35</Slides>
  <Notes>34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35</vt:i4>
      </vt:variant>
    </vt:vector>
  </HeadingPairs>
  <TitlesOfParts>
    <vt:vector size="45" baseType="lpstr">
      <vt:lpstr>Noto Sans KR Medium</vt:lpstr>
      <vt:lpstr>Arial</vt:lpstr>
      <vt:lpstr>맑은 고딕</vt:lpstr>
      <vt:lpstr>Calibri Light</vt:lpstr>
      <vt:lpstr>Noto Sans KR Black</vt:lpstr>
      <vt:lpstr>?? ??</vt:lpstr>
      <vt:lpstr>Calibri</vt:lpstr>
      <vt:lpstr>Office 테마</vt:lpstr>
      <vt:lpstr>1_Office 테마</vt:lpstr>
      <vt:lpstr>Office Theme</vt:lpstr>
      <vt:lpstr>PowerPoint 프레젠테이션</vt:lpstr>
      <vt:lpstr>목차</vt:lpstr>
      <vt:lpstr>1- (1) Capital BikeShare</vt:lpstr>
      <vt:lpstr>PowerPoint 프레젠테이션</vt:lpstr>
      <vt:lpstr>2-(0) 피처 엔지니어링 요약  </vt:lpstr>
      <vt:lpstr>2-(0) 데이터 다운로드 (api)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이재흠</dc:creator>
  <cp:lastModifiedBy>김 재형</cp:lastModifiedBy>
  <cp:revision>68</cp:revision>
  <dcterms:created xsi:type="dcterms:W3CDTF">2023-02-03T16:24:40Z</dcterms:created>
  <dcterms:modified xsi:type="dcterms:W3CDTF">2023-03-21T17:00:08Z</dcterms:modified>
</cp:coreProperties>
</file>

<file path=docProps/thumbnail.jpeg>
</file>